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sldIdLst>
    <p:sldId id="256" r:id="rId5"/>
    <p:sldId id="259" r:id="rId6"/>
    <p:sldId id="324" r:id="rId7"/>
    <p:sldId id="264" r:id="rId8"/>
    <p:sldId id="279" r:id="rId9"/>
    <p:sldId id="281" r:id="rId10"/>
    <p:sldId id="282" r:id="rId11"/>
    <p:sldId id="338" r:id="rId12"/>
    <p:sldId id="337" r:id="rId13"/>
    <p:sldId id="325" r:id="rId14"/>
    <p:sldId id="333" r:id="rId15"/>
    <p:sldId id="335" r:id="rId16"/>
    <p:sldId id="334" r:id="rId17"/>
    <p:sldId id="339" r:id="rId18"/>
    <p:sldId id="332" r:id="rId19"/>
    <p:sldId id="336" r:id="rId20"/>
    <p:sldId id="328" r:id="rId21"/>
    <p:sldId id="327" r:id="rId22"/>
    <p:sldId id="314" r:id="rId23"/>
    <p:sldId id="322" r:id="rId24"/>
    <p:sldId id="321" r:id="rId25"/>
    <p:sldId id="340" r:id="rId26"/>
    <p:sldId id="341" r:id="rId27"/>
    <p:sldId id="330" r:id="rId28"/>
    <p:sldId id="296" r:id="rId29"/>
    <p:sldId id="288" r:id="rId30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669900"/>
    <a:srgbClr val="336600"/>
    <a:srgbClr val="777777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Objects="1" showGuides="1"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D62B712-246E-409A-9D1B-552859F6EA2A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C872AE5-DCE6-4996-AFB3-C0A0CFBDBCFE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16698F9-CE17-43D2-8AD7-3082511EC91E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5D02463-F076-422C-B07A-FD1120B6FD8B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DB2073A-9D73-4D64-BD18-C7D71D5F393F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B688322-C2F0-402F-8BCD-FAA748311ED9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2422D9-660C-4571-9875-A82D1D92E085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23B2ADB-C7BC-41E1-8944-64BBE6FB4A44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D97E196-521A-4DF2-B469-D99F3B77A224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7B69F0B-0250-4B96-8B31-3CF16A5881E3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683F21A-9F21-419D-BA75-6DF4C6E38929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99D9B92-8D9A-4176-88A6-5642630987DE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5F69633-7A2A-41C4-82C0-16594E56CE24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48EFCF5-4B85-4345-BB37-D9F5CFDE525A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44E7B25-0A6B-4BB1-BF6F-67D2B8F10822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50D972B-5965-488C-B8C1-DC9EAA15E290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431BF65-25CB-43C4-B896-AA112619BE39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3168BBC-9DB1-49EB-BC6A-9A69FD927549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E969C3-66F0-4E02-81CB-EAAD6580DA51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11AC24-A271-456D-BCEB-552468B33C2D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2B0F599-1955-44E3-9499-268166F70D4B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6B48F4D-9C2F-4EF6-8A49-1C3589F7F684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052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72A263-F8BF-4B16-AC7D-90DD13D7D8A2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3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4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075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100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9C12EFE-9D54-471A-AE0F-F2B853E2EE55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1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2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Text Box 2"/>
          <p:cNvSpPr txBox="1"/>
          <p:nvPr/>
        </p:nvSpPr>
        <p:spPr>
          <a:xfrm>
            <a:off x="3276600" y="3584575"/>
            <a:ext cx="38163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2400" dirty="0">
                <a:latin typeface="Comic Sans MS" panose="030F0702030302020204" pitchFamily="66" charset="0"/>
                <a:ea typeface="黑体" panose="02010609060101010101" pitchFamily="49" charset="-122"/>
              </a:rPr>
              <a:t>loan words in English</a:t>
            </a:r>
            <a:endParaRPr lang="zh-CN" altLang="zh-CN" sz="2400" dirty="0">
              <a:latin typeface="Comic Sans MS" panose="030F0702030302020204" pitchFamily="66" charset="0"/>
              <a:ea typeface="黑体" panose="02010609060101010101" pitchFamily="49" charset="-122"/>
            </a:endParaRPr>
          </a:p>
        </p:txBody>
      </p:sp>
      <p:pic>
        <p:nvPicPr>
          <p:cNvPr id="26627" name="Picture 3" descr="QQ截图2013012700144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32138" y="2492375"/>
            <a:ext cx="3816350" cy="1016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628" name="Text Box 4"/>
          <p:cNvSpPr txBox="1"/>
          <p:nvPr/>
        </p:nvSpPr>
        <p:spPr>
          <a:xfrm>
            <a:off x="1955800" y="2724150"/>
            <a:ext cx="457200" cy="1641475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6149" name="矩形 3"/>
          <p:cNvSpPr/>
          <p:nvPr/>
        </p:nvSpPr>
        <p:spPr>
          <a:xfrm>
            <a:off x="2555875" y="2492375"/>
            <a:ext cx="360363" cy="1404938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txBody>
          <a:bodyPr anchor="ctr"/>
          <a:p>
            <a:pPr algn="ctr"/>
            <a:endParaRPr lang="zh-CN" altLang="en-US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6630" name="TextBox 5"/>
          <p:cNvSpPr txBox="1"/>
          <p:nvPr/>
        </p:nvSpPr>
        <p:spPr>
          <a:xfrm>
            <a:off x="5148263" y="5013325"/>
            <a:ext cx="3384550" cy="954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latin typeface="Arial" panose="020B0604020202020204" pitchFamily="34" charset="0"/>
              </a:rPr>
              <a:t>By     </a:t>
            </a:r>
            <a:r>
              <a:rPr lang="zh-CN" altLang="en-US" sz="2800" b="1" dirty="0">
                <a:latin typeface="Arial" panose="020B0604020202020204" pitchFamily="34" charset="0"/>
              </a:rPr>
              <a:t>邓佑红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r>
              <a:rPr lang="zh-CN" altLang="en-US" sz="2800" b="1" dirty="0">
                <a:latin typeface="Arial" panose="020B0604020202020204" pitchFamily="34" charset="0"/>
              </a:rPr>
              <a:t>郴州市第十五中学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autoRev="1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1000" autoRev="1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1000" autoRev="1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0" autoRev="1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Rectangle 4"/>
          <p:cNvSpPr>
            <a:spLocks noGrp="1"/>
          </p:cNvSpPr>
          <p:nvPr>
            <p:ph sz="half" idx="2"/>
          </p:nvPr>
        </p:nvSpPr>
        <p:spPr>
          <a:xfrm>
            <a:off x="179388" y="1844675"/>
            <a:ext cx="5184775" cy="3744913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Calibri" panose="020F0502020204030204" pitchFamily="34" charset="0"/>
              </a:rPr>
              <a:t>  </a:t>
            </a:r>
            <a:r>
              <a:rPr lang="zh-CN" altLang="en-US" b="1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Calibri" panose="020F0502020204030204" pitchFamily="34" charset="0"/>
              </a:rPr>
              <a:t>磕头</a:t>
            </a:r>
            <a:r>
              <a:rPr lang="en-US" altLang="zh-CN" b="1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Calibri" panose="020F0502020204030204" pitchFamily="34" charset="0"/>
              </a:rPr>
              <a:t>——Kowtow / Kotow</a:t>
            </a:r>
            <a:endParaRPr lang="en-US" altLang="zh-CN" b="1" dirty="0">
              <a:latin typeface="楷体" panose="02010609060101010101" pitchFamily="49" charset="-122"/>
              <a:ea typeface="楷体" panose="02010609060101010101" pitchFamily="49" charset="-122"/>
              <a:cs typeface="+mn-cs"/>
              <a:sym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b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Calibri" panose="020F0502020204030204" pitchFamily="34" charset="0"/>
              </a:rPr>
            </a:b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Calibri" panose="020F0502020204030204" pitchFamily="34" charset="0"/>
              </a:rPr>
              <a:t>在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Calibri" panose="020F0502020204030204" pitchFamily="34" charset="0"/>
              </a:rPr>
              <a:t>1816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Calibri" panose="020F0502020204030204" pitchFamily="34" charset="0"/>
              </a:rPr>
              <a:t>年，英国访问中国的大使宁死也不愿意向当时的中国皇帝磕头，英国人也不知道怎么解释这个词，所以就直接借用拿中文磕头的发音创造了一个词。 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+mn-cs"/>
              <a:sym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Calibri" panose="020F0502020204030204" pitchFamily="34" charset="0"/>
              </a:rPr>
              <a:t> 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+mn-cs"/>
              <a:sym typeface="Calibri" panose="020F0502020204030204" pitchFamily="34" charset="0"/>
            </a:endParaRPr>
          </a:p>
        </p:txBody>
      </p:sp>
      <p:pic>
        <p:nvPicPr>
          <p:cNvPr id="35843" name="Picture 6" descr="u=2379992243,3345972900&amp;fm=21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651500" y="2708275"/>
            <a:ext cx="3095625" cy="22320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内容占位符 3"/>
          <p:cNvSpPr>
            <a:spLocks noGrp="1"/>
          </p:cNvSpPr>
          <p:nvPr>
            <p:ph sz="half" idx="2"/>
          </p:nvPr>
        </p:nvSpPr>
        <p:spPr>
          <a:xfrm>
            <a:off x="457200" y="981075"/>
            <a:ext cx="8229600" cy="5145088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sz="3200" b="1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小费，赏钱</a:t>
            </a:r>
            <a:r>
              <a:rPr lang="en-US" altLang="zh-CN" sz="3200" b="1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——Cumshaw </a:t>
            </a:r>
            <a:endParaRPr lang="en-US" altLang="zh-CN" sz="3200" b="1" dirty="0">
              <a:latin typeface="+mn-lt"/>
              <a:ea typeface="+mn-ea"/>
              <a:cs typeface="+mn-cs"/>
              <a:sym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br>
              <a:rPr lang="en-US" altLang="zh-CN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</a:br>
            <a:r>
              <a:rPr lang="zh-CN" altLang="en-US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这个词是闽南话“感谢”的音译。为了给人一点酬劳，在钞票上意思意思。英语世界也像喜欢“</a:t>
            </a:r>
            <a:r>
              <a:rPr lang="en-US" altLang="zh-CN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money”</a:t>
            </a:r>
            <a:r>
              <a:rPr lang="zh-CN" altLang="en-US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一样，渴望“</a:t>
            </a:r>
            <a:r>
              <a:rPr lang="en-US" altLang="zh-CN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Cumshaw”</a:t>
            </a:r>
            <a:r>
              <a:rPr lang="zh-CN" altLang="en-US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这个油水丰厚的单词。尽管中国人没有给小费的习惯，但是，对于钱，却并非一毛不拔，甚至比西方人出手还大方。偷走“</a:t>
            </a:r>
            <a:r>
              <a:rPr lang="en-US" altLang="zh-CN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Cumshaw”</a:t>
            </a:r>
            <a:r>
              <a:rPr lang="zh-CN" altLang="en-US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这个“鸡蛋字”的欧洲人，一定见过，中国人曾如何挥金似土。其实，东西方对待金钱并没有本质的不同。</a:t>
            </a:r>
            <a:endParaRPr lang="zh-CN" altLang="en-US" dirty="0">
              <a:latin typeface="+mn-lt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36867" name="日期占位符 4"/>
          <p:cNvSpPr txBox="1">
            <a:spLocks noGrp="1"/>
          </p:cNvSpPr>
          <p:nvPr>
            <p:ph type="dt" sz="half" idx="12"/>
          </p:nvPr>
        </p:nvSpPr>
        <p:spPr>
          <a:ln/>
        </p:spPr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内容占位符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7786688" cy="4525963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sz="3200" b="1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大款、巨亨</a:t>
            </a:r>
            <a:r>
              <a:rPr lang="en-US" altLang="zh-CN" sz="3200" b="1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——tycoon </a:t>
            </a:r>
            <a:endParaRPr lang="en-US" altLang="zh-CN" sz="3200" b="1" dirty="0">
              <a:latin typeface="+mn-lt"/>
              <a:ea typeface="+mn-ea"/>
              <a:cs typeface="+mn-cs"/>
              <a:sym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br>
              <a:rPr lang="en-US" altLang="zh-CN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</a:br>
            <a:r>
              <a:rPr lang="zh-CN" altLang="en-US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这种称呼是近些年才流行街巷的，指有钱有势的商人或者企业家，中国传统的叫法是“大掌柜”。被英语拿走，又是闽粤之地的音译。可见，鸦片战争前，中国商人名声在外，马可</a:t>
            </a:r>
            <a:r>
              <a:rPr lang="en-US" altLang="zh-CN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·</a:t>
            </a:r>
            <a:r>
              <a:rPr lang="zh-CN" altLang="en-US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波罗在书里描写的东方，物阜民丰，黄金铺地。来中国走一遭，就像现在某些“假洋鬼子”上趟拉斯维加斯一样。</a:t>
            </a:r>
            <a:endParaRPr lang="zh-CN" altLang="en-US" dirty="0">
              <a:latin typeface="+mn-lt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37891" name="日期占位符 4"/>
          <p:cNvSpPr txBox="1">
            <a:spLocks noGrp="1"/>
          </p:cNvSpPr>
          <p:nvPr>
            <p:ph type="dt" sz="half" idx="12"/>
          </p:nvPr>
        </p:nvSpPr>
        <p:spPr>
          <a:ln/>
        </p:spPr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内容占位符 2"/>
          <p:cNvSpPr>
            <a:spLocks noGrp="1"/>
          </p:cNvSpPr>
          <p:nvPr>
            <p:ph sz="half" idx="1"/>
          </p:nvPr>
        </p:nvSpPr>
        <p:spPr>
          <a:xfrm>
            <a:off x="611188" y="908050"/>
            <a:ext cx="7427912" cy="4525963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sz="3200" b="1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赌场</a:t>
            </a:r>
            <a:r>
              <a:rPr lang="en-US" altLang="zh-CN" sz="3200" b="1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——Casino </a:t>
            </a:r>
            <a:endParaRPr lang="en-US" altLang="zh-CN" sz="3200" b="1" dirty="0">
              <a:latin typeface="+mn-lt"/>
              <a:ea typeface="+mn-ea"/>
              <a:cs typeface="+mn-cs"/>
              <a:sym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br>
              <a:rPr lang="en-US" altLang="zh-CN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</a:br>
            <a:r>
              <a:rPr lang="zh-CN" altLang="en-US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这个词，似乎是地道的西方舶来品，发音“</a:t>
            </a:r>
            <a:r>
              <a:rPr lang="en-US" altLang="zh-CN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Casino”</a:t>
            </a:r>
            <a:r>
              <a:rPr lang="zh-CN" altLang="en-US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竟是福建话的音译，可是，为什么英语要拿它表示“赌场”的意思呢</a:t>
            </a:r>
            <a:endParaRPr lang="en-US" altLang="zh-CN" dirty="0">
              <a:latin typeface="+mn-lt"/>
              <a:ea typeface="+mn-ea"/>
              <a:cs typeface="+mn-cs"/>
              <a:sym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   </a:t>
            </a:r>
            <a:r>
              <a:rPr lang="zh-CN" altLang="en-US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据传，很久以前，移民到美国的福建民工，拿到一点微薄的工资，便在无聊之际，聚众赌博，试试运气。每次开局，都会嚷嚷：“开始了</a:t>
            </a:r>
            <a:r>
              <a:rPr lang="en-US" altLang="zh-CN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! </a:t>
            </a:r>
            <a:r>
              <a:rPr lang="zh-CN" altLang="en-US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开始了</a:t>
            </a:r>
            <a:r>
              <a:rPr lang="en-US" altLang="zh-CN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!”</a:t>
            </a:r>
            <a:r>
              <a:rPr lang="zh-CN" altLang="en-US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想不到，阴差阳错地搭给英语一个现代词汇。</a:t>
            </a:r>
            <a:endParaRPr lang="zh-CN" altLang="en-US" dirty="0">
              <a:latin typeface="+mn-lt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38915" name="日期占位符 4"/>
          <p:cNvSpPr txBox="1">
            <a:spLocks noGrp="1"/>
          </p:cNvSpPr>
          <p:nvPr>
            <p:ph type="dt" sz="half" idx="12"/>
          </p:nvPr>
        </p:nvSpPr>
        <p:spPr>
          <a:ln/>
        </p:spPr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内容占位符 2"/>
          <p:cNvSpPr>
            <a:spLocks noGrp="1"/>
          </p:cNvSpPr>
          <p:nvPr>
            <p:ph sz="half" idx="1"/>
          </p:nvPr>
        </p:nvSpPr>
        <p:spPr>
          <a:xfrm>
            <a:off x="323850" y="476250"/>
            <a:ext cx="8229600" cy="5880100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b="1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茶</a:t>
            </a:r>
            <a:r>
              <a:rPr lang="en-US" altLang="zh-CN" b="1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——tea </a:t>
            </a:r>
            <a:br>
              <a:rPr lang="en-US" altLang="zh-CN" sz="2600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</a:br>
            <a:r>
              <a:rPr lang="zh-CN" altLang="en-US" sz="2400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这个词，又是英国人从拗口的闽南话里偷走的。茶，和丝绸、瓷器比肩，堪称古代中国对外贸易的拳头产品。目前，品茶代表了一种生活方式和文化品位，中国人对人生的思考，几乎都能在袅袅茶烟里找到。据萧乾的</a:t>
            </a:r>
            <a:r>
              <a:rPr lang="en-US" altLang="zh-CN" sz="2400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《</a:t>
            </a:r>
            <a:r>
              <a:rPr lang="zh-CN" altLang="en-US" sz="2400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茶在英国</a:t>
            </a:r>
            <a:r>
              <a:rPr lang="en-US" altLang="zh-CN" sz="2400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》</a:t>
            </a:r>
            <a:r>
              <a:rPr lang="zh-CN" altLang="en-US" sz="2400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介绍：“茶叶似乎是</a:t>
            </a:r>
            <a:r>
              <a:rPr lang="en-US" altLang="zh-CN" sz="2400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17</a:t>
            </a:r>
            <a:r>
              <a:rPr lang="zh-CN" altLang="en-US" sz="2400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世纪初由葡萄牙人最早引到欧洲的</a:t>
            </a:r>
            <a:r>
              <a:rPr lang="en-US" altLang="zh-CN" sz="2400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……</a:t>
            </a:r>
            <a:r>
              <a:rPr lang="zh-CN" altLang="en-US" sz="2400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英国的茶叶起初是东印度公司从厦门引进的，</a:t>
            </a:r>
            <a:r>
              <a:rPr lang="en-US" altLang="zh-CN" sz="2400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17</a:t>
            </a:r>
            <a:r>
              <a:rPr lang="zh-CN" altLang="en-US" sz="2400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世纪</a:t>
            </a:r>
            <a:r>
              <a:rPr lang="en-US" altLang="zh-CN" sz="2400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40</a:t>
            </a:r>
            <a:r>
              <a:rPr lang="zh-CN" altLang="en-US" sz="2400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年代，英人在印度殖民地开始试种茶叶，那时，可能就养成了在茶中加糖的习惯。”据说，即使在“二战”那样物资困乏的时期，法国人定量配给咖啡，英国人则要的是茶，还有一点点糖。茶成了欧洲人的“主心骨”，他们只能跟着茶香如醉如痴地行走，这不是本土的历史与遗传；而是异域文化的征服和同化。</a:t>
            </a:r>
            <a:r>
              <a:rPr lang="en-US" altLang="zh-CN" sz="2400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18</a:t>
            </a:r>
            <a:r>
              <a:rPr lang="zh-CN" altLang="en-US" sz="2400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世纪的柴斯特顿勋爵干脆在</a:t>
            </a:r>
            <a:r>
              <a:rPr lang="en-US" altLang="zh-CN" sz="2400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《</a:t>
            </a:r>
            <a:r>
              <a:rPr lang="zh-CN" altLang="en-US" sz="2400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训子家书</a:t>
            </a:r>
            <a:r>
              <a:rPr lang="en-US" altLang="zh-CN" sz="2400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》</a:t>
            </a:r>
            <a:r>
              <a:rPr lang="zh-CN" altLang="en-US" sz="2400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里写道：“尽管茶来自东方，它毕竟是绅士气味的；而可可则是个痞子、懦夫，一头粗野的猛兽。”</a:t>
            </a:r>
            <a:endParaRPr lang="zh-CN" altLang="en-US" sz="2400" dirty="0">
              <a:latin typeface="+mn-lt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39939" name="日期占位符 4"/>
          <p:cNvSpPr txBox="1">
            <a:spLocks noGrp="1"/>
          </p:cNvSpPr>
          <p:nvPr>
            <p:ph type="dt" sz="half" idx="12"/>
          </p:nvPr>
        </p:nvSpPr>
        <p:spPr>
          <a:ln/>
        </p:spPr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内容占位符 2"/>
          <p:cNvSpPr>
            <a:spLocks noGrp="1"/>
          </p:cNvSpPr>
          <p:nvPr>
            <p:ph idx="1"/>
          </p:nvPr>
        </p:nvSpPr>
        <p:spPr>
          <a:xfrm>
            <a:off x="611188" y="1196975"/>
            <a:ext cx="8229600" cy="4525963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en-US" altLang="zh-CN" b="1" dirty="0"/>
              <a:t>"ketchup"</a:t>
            </a:r>
            <a:r>
              <a:rPr lang="zh-CN" altLang="en-US" b="1" dirty="0"/>
              <a:t>（番茄酱）</a:t>
            </a:r>
            <a:endParaRPr lang="en-US" altLang="zh-CN" b="1" dirty="0"/>
          </a:p>
          <a:p>
            <a:pPr eaLnBrk="1" hangingPunct="1">
              <a:buNone/>
            </a:pPr>
            <a:endParaRPr lang="en-US" altLang="zh-CN" dirty="0"/>
          </a:p>
          <a:p>
            <a:pPr eaLnBrk="1" hangingPunct="1">
              <a:buNone/>
            </a:pPr>
            <a:r>
              <a:rPr lang="en-US" altLang="zh-CN" dirty="0"/>
              <a:t>   </a:t>
            </a:r>
            <a:r>
              <a:rPr lang="zh-CN" altLang="en-US" dirty="0"/>
              <a:t>番茄酱来自广东话</a:t>
            </a:r>
            <a:r>
              <a:rPr lang="en-US" altLang="zh-CN" dirty="0"/>
              <a:t>,</a:t>
            </a:r>
            <a:r>
              <a:rPr lang="zh-CN" altLang="en-US" dirty="0"/>
              <a:t>说是英国人初到香港时，见到当地居民把西红柿捣烂作成番茄酱，问这叫什么，答曰“茄酱”，用拼音写出来大概是类似</a:t>
            </a:r>
            <a:r>
              <a:rPr lang="en-US" altLang="zh-CN" dirty="0"/>
              <a:t>kieziong</a:t>
            </a:r>
            <a:r>
              <a:rPr lang="zh-CN" altLang="en-US" dirty="0"/>
              <a:t>的音，英国人就把它拼作</a:t>
            </a:r>
            <a:r>
              <a:rPr lang="en-US" altLang="zh-CN" dirty="0"/>
              <a:t>ketchup</a:t>
            </a:r>
            <a:r>
              <a:rPr lang="zh-CN" altLang="en-US" dirty="0"/>
              <a:t>。所以，虽然番茄是从西方传来的，但是把它作成酱还是中国人的发明。</a:t>
            </a:r>
            <a:endParaRPr lang="zh-CN" altLang="en-US" dirty="0"/>
          </a:p>
          <a:p>
            <a:pPr eaLnBrk="1" hangingPunct="1"/>
            <a:endParaRPr lang="zh-CN" altLang="en-US" dirty="0"/>
          </a:p>
        </p:txBody>
      </p:sp>
      <p:sp>
        <p:nvSpPr>
          <p:cNvPr id="40963" name="日期占位符 3"/>
          <p:cNvSpPr txBox="1">
            <a:spLocks noGrp="1"/>
          </p:cNvSpPr>
          <p:nvPr>
            <p:ph type="dt" sz="half" idx="2"/>
          </p:nvPr>
        </p:nvSpPr>
        <p:spPr>
          <a:ln/>
        </p:spPr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内容占位符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448300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sz="3600" b="1" dirty="0"/>
              <a:t>茶点</a:t>
            </a:r>
            <a:r>
              <a:rPr lang="en-US" altLang="zh-CN" sz="3600" b="1" dirty="0"/>
              <a:t>,</a:t>
            </a:r>
            <a:r>
              <a:rPr lang="zh-CN" altLang="en-US" sz="3600" b="1" dirty="0"/>
              <a:t>点心</a:t>
            </a:r>
            <a:r>
              <a:rPr lang="en-US" altLang="zh-CN" sz="3600" b="1" dirty="0"/>
              <a:t>——dim sum </a:t>
            </a:r>
            <a:br>
              <a:rPr lang="en-US" altLang="zh-CN" dirty="0"/>
            </a:br>
            <a:endParaRPr lang="en-US" altLang="zh-CN" dirty="0"/>
          </a:p>
          <a:p>
            <a:pPr eaLnBrk="1" hangingPunct="1">
              <a:buNone/>
            </a:pPr>
            <a:r>
              <a:rPr lang="en-US" altLang="zh-CN" dirty="0"/>
              <a:t>    </a:t>
            </a:r>
            <a:r>
              <a:rPr lang="zh-CN" altLang="en-US" dirty="0"/>
              <a:t>一听发音，就知道，这个略带小资情调的词儿，来自闽粤。英国人有喝下午茶的习惯，几杯印度红茶，常就一碟甜点。英语原本有表示蛋糕、点心的词，偏偏不用，硬要拽一个来自汉语的生僻字。恐怕多少也有与时尚接轨、和东方同步的优越感吧。中国是茶的故乡，茶点也摇身一变，成为登堂入室的英语外来词。</a:t>
            </a:r>
            <a:endParaRPr lang="zh-CN" altLang="en-US" dirty="0"/>
          </a:p>
        </p:txBody>
      </p:sp>
      <p:sp>
        <p:nvSpPr>
          <p:cNvPr id="41987" name="日期占位符 3"/>
          <p:cNvSpPr txBox="1">
            <a:spLocks noGrp="1"/>
          </p:cNvSpPr>
          <p:nvPr>
            <p:ph type="dt" sz="half" idx="2"/>
          </p:nvPr>
        </p:nvSpPr>
        <p:spPr>
          <a:ln/>
        </p:spPr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Rectang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5175"/>
            <a:ext cx="8229600" cy="5330825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US" altLang="zh-CN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panose="020F050202020403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alibri" panose="020F0502020204030204" pitchFamily="34" charset="0"/>
              </a:rPr>
              <a:t>Cooly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alibri" panose="020F0502020204030204" pitchFamily="34" charset="0"/>
              </a:rPr>
              <a:t> / Coolie</a:t>
            </a:r>
            <a:r>
              <a:rPr kumimoji="0" lang="zh-CN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alibri" panose="020F0502020204030204" pitchFamily="34" charset="0"/>
              </a:rPr>
              <a:t>：</a:t>
            </a:r>
            <a:r>
              <a:rPr kumimoji="0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panose="020F0502020204030204" pitchFamily="34" charset="0"/>
              </a:rPr>
              <a:t>英文中本来没有“苦力”这个意思的词，后来照着中文中“苦力”的发音发明的词</a:t>
            </a:r>
            <a:r>
              <a:rPr kumimoji="0" lang="en-US" altLang="zh-CN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panose="020F0502020204030204" pitchFamily="34" charset="0"/>
              </a:rPr>
              <a:t>cooly</a:t>
            </a:r>
            <a:r>
              <a:rPr kumimoji="0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panose="020F0502020204030204" pitchFamily="34" charset="0"/>
              </a:rPr>
              <a:t>，就是中文“苦力”的意思。</a:t>
            </a:r>
            <a:endParaRPr kumimoji="0" lang="zh-CN" alt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panose="020F050202020403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kumimoji="0" lang="zh-CN" alt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panose="020F050202020403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panose="020F0502020204030204" pitchFamily="34" charset="0"/>
              </a:rPr>
              <a:t>2001</a:t>
            </a:r>
            <a:r>
              <a:rPr kumimoji="0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panose="020F0502020204030204" pitchFamily="34" charset="0"/>
              </a:rPr>
              <a:t>年，诞生了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alibri" panose="020F0502020204030204" pitchFamily="34" charset="0"/>
              </a:rPr>
              <a:t>Human flesh search"</a:t>
            </a: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alibri" panose="020F0502020204030204" pitchFamily="34" charset="0"/>
              </a:rPr>
              <a:t>（人肉搜索）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panose="020F0502020204030204" pitchFamily="34" charset="0"/>
              </a:rPr>
              <a:t>"</a:t>
            </a:r>
            <a:r>
              <a:rPr kumimoji="0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panose="020F0502020204030204" pitchFamily="34" charset="0"/>
              </a:rPr>
              <a:t>一词，指代广大中国网民搜捕疑犯的网络现象。</a:t>
            </a:r>
            <a:br>
              <a:rPr kumimoji="0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panose="020F0502020204030204" pitchFamily="34" charset="0"/>
              </a:rPr>
            </a:br>
            <a:endParaRPr kumimoji="0" lang="zh-CN" alt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Rectang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44035" name="Rectangle 3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  <a:ln/>
        </p:spPr>
        <p:txBody>
          <a:bodyPr vert="horz" wrap="square" lIns="91440" tIns="45720" rIns="91440" bIns="45720" anchor="t"/>
          <a:p>
            <a:pPr eaLnBrk="1" hangingPunct="1"/>
            <a:endParaRPr lang="en-US" altLang="zh-CN" dirty="0"/>
          </a:p>
          <a:p>
            <a:pPr eaLnBrk="1" hangingPunct="1"/>
            <a:r>
              <a:rPr lang="zh-CN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节奴 </a:t>
            </a:r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festival slave </a:t>
            </a:r>
            <a:br>
              <a:rPr lang="en-US" altLang="zh-CN" dirty="0"/>
            </a:br>
            <a:br>
              <a:rPr lang="en-US" altLang="zh-CN" dirty="0"/>
            </a:br>
            <a:r>
              <a:rPr lang="zh-CN" altLang="en-US" dirty="0"/>
              <a:t>　　</a:t>
            </a:r>
            <a:br>
              <a:rPr lang="zh-CN" altLang="en-US" dirty="0"/>
            </a:br>
            <a:r>
              <a:rPr lang="zh-CN" altLang="en-US" dirty="0"/>
              <a:t>　“节奴”是对那些为过节所累、穷于应付各种关系的人的戏称。他们为过节而奔命，形同奴仆，故可直译为“</a:t>
            </a:r>
            <a:r>
              <a:rPr lang="en-US" altLang="zh-CN" dirty="0"/>
              <a:t>festival slave”</a:t>
            </a:r>
            <a:r>
              <a:rPr lang="zh-CN" altLang="en-US" dirty="0"/>
              <a:t>。</a:t>
            </a:r>
            <a:br>
              <a:rPr lang="zh-CN" altLang="en-US" dirty="0"/>
            </a:br>
            <a:br>
              <a:rPr lang="zh-CN" altLang="en-US" dirty="0"/>
            </a:br>
            <a:endParaRPr lang="zh-CN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日期占位符 3"/>
          <p:cNvSpPr txBox="1">
            <a:spLocks noGrp="1"/>
          </p:cNvSpPr>
          <p:nvPr>
            <p:ph type="dt" sz="half" idx="2"/>
          </p:nvPr>
        </p:nvSpPr>
        <p:spPr>
          <a:ln/>
        </p:spPr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3200400" y="269875"/>
            <a:ext cx="5486400" cy="11430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777777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纸老虎</a:t>
            </a:r>
            <a:r>
              <a:rPr lang="zh-CN" altLang="zh-CN" dirty="0">
                <a:solidFill>
                  <a:srgbClr val="777777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</a:t>
            </a:r>
            <a:r>
              <a:rPr lang="zh-CN" altLang="zh-CN" dirty="0">
                <a:solidFill>
                  <a:srgbClr val="777777"/>
                </a:solidFill>
                <a:latin typeface="Impact" panose="020B0806030902050204" pitchFamily="34" charset="0"/>
                <a:ea typeface="黑体" panose="02010609060101010101" pitchFamily="49" charset="-122"/>
              </a:rPr>
              <a:t>paper tiger </a:t>
            </a:r>
            <a:endParaRPr lang="zh-CN" altLang="zh-CN" dirty="0">
              <a:solidFill>
                <a:srgbClr val="777777"/>
              </a:solidFill>
              <a:latin typeface="Impact" panose="020B0806030902050204" pitchFamily="34" charset="0"/>
              <a:ea typeface="黑体" panose="02010609060101010101" pitchFamily="49" charset="-122"/>
            </a:endParaRPr>
          </a:p>
        </p:txBody>
      </p:sp>
      <p:pic>
        <p:nvPicPr>
          <p:cNvPr id="45060" name="Picture 5" descr="u=3799340942,327276354&amp;fm=3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200400" cy="2139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5061" name="矩形 6"/>
          <p:cNvSpPr/>
          <p:nvPr/>
        </p:nvSpPr>
        <p:spPr>
          <a:xfrm>
            <a:off x="3419475" y="1412875"/>
            <a:ext cx="5267325" cy="101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Wingdings" panose="05000000000000000000" pitchFamily="2" charset="2"/>
              <a:buNone/>
            </a:pP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纸老虎，比喻外强中干的人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毛主席在延安与安娜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·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路易丝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·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斯特朗谈话时最先使用，后来 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paper tiger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一词也进入英语</a:t>
            </a:r>
            <a:endParaRPr lang="zh-CN" altLang="en-US" sz="2000" dirty="0">
              <a:latin typeface="Arial" panose="020B0604020202020204" pitchFamily="34" charset="0"/>
            </a:endParaRPr>
          </a:p>
        </p:txBody>
      </p:sp>
      <p:sp>
        <p:nvSpPr>
          <p:cNvPr id="45062" name="矩形 7"/>
          <p:cNvSpPr/>
          <p:nvPr/>
        </p:nvSpPr>
        <p:spPr>
          <a:xfrm>
            <a:off x="250825" y="2627313"/>
            <a:ext cx="8785225" cy="40941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这是最令人难忘和扬眉吐气的一个新词。缔造者应该是伟大的民族英雄</a:t>
            </a:r>
            <a:r>
              <a:rPr lang="en-US" altLang="zh-CN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</a:t>
            </a:r>
            <a:r>
              <a:rPr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毛泽东！他老人家是博学的诗人、雄才大略的政治家、运筹帷幄的军事天才。美国人硬不硬？苏联人牛不牛？原子弹厉害不厉害？</a:t>
            </a:r>
            <a:r>
              <a:rPr lang="en-US" altLang="zh-CN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……</a:t>
            </a:r>
            <a:r>
              <a:rPr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在他眼里，都是色厉内荏的“纸老虎”。只要跟中国人作对，老子就得碰碰硬，看天下“谁主沉浮”。上世纪</a:t>
            </a:r>
            <a:r>
              <a:rPr lang="en-US" altLang="zh-CN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50 </a:t>
            </a:r>
            <a:r>
              <a:rPr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年代的“美帝国主义”、六七十年代的“苏修”，都变成了毛泽东嘲笑的“纸老虎”。这种蔑视强敌、自强不息的精神，当然是中国人对世界文明的贡献。谈笑风声缔造了一个词，足令中国的敌手躲在角落里发抖了。</a:t>
            </a:r>
            <a:endParaRPr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94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ldLvl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Text Box 2"/>
          <p:cNvSpPr txBox="1"/>
          <p:nvPr/>
        </p:nvSpPr>
        <p:spPr>
          <a:xfrm>
            <a:off x="728663" y="2133600"/>
            <a:ext cx="8612187" cy="420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Wingdings" panose="05000000000000000000" pitchFamily="2" charset="2"/>
              <a:buNone/>
            </a:pPr>
            <a:r>
              <a:rPr lang="zh-CN" altLang="en-US" sz="5400" dirty="0">
                <a:latin typeface="Comic Sans MS" panose="030F0702030302020204" pitchFamily="66" charset="0"/>
              </a:rPr>
              <a:t>kungfu       tofu             </a:t>
            </a:r>
            <a:endParaRPr lang="zh-CN" altLang="en-US" sz="54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zh-CN" altLang="en-US" sz="54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zh-CN" altLang="en-US" sz="5400" dirty="0">
                <a:latin typeface="Comic Sans MS" panose="030F0702030302020204" pitchFamily="66" charset="0"/>
              </a:rPr>
              <a:t>haiku           mahjong </a:t>
            </a:r>
            <a:endParaRPr lang="zh-CN" altLang="en-US" sz="54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zh-CN" altLang="en-US" sz="54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zh-CN" altLang="en-US" sz="5400" dirty="0">
              <a:latin typeface="Comic Sans MS" panose="030F0702030302020204" pitchFamily="66" charset="0"/>
            </a:endParaRPr>
          </a:p>
        </p:txBody>
      </p:sp>
      <p:sp>
        <p:nvSpPr>
          <p:cNvPr id="10243" name="矩形 3"/>
          <p:cNvSpPr/>
          <p:nvPr/>
        </p:nvSpPr>
        <p:spPr>
          <a:xfrm>
            <a:off x="1225550" y="1270000"/>
            <a:ext cx="6372225" cy="174625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txBody>
          <a:bodyPr anchor="ctr"/>
          <a:p>
            <a:pPr algn="ctr"/>
            <a:endParaRPr lang="zh-CN" altLang="en-US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244" name="Text Box 4"/>
          <p:cNvSpPr txBox="1"/>
          <p:nvPr/>
        </p:nvSpPr>
        <p:spPr>
          <a:xfrm>
            <a:off x="4318000" y="2832100"/>
            <a:ext cx="25304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（豆腐）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0245" name="Text Box 5"/>
          <p:cNvSpPr txBox="1"/>
          <p:nvPr/>
        </p:nvSpPr>
        <p:spPr>
          <a:xfrm>
            <a:off x="606425" y="4456113"/>
            <a:ext cx="21653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（俳句）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0246" name="Text Box 6"/>
          <p:cNvSpPr txBox="1"/>
          <p:nvPr/>
        </p:nvSpPr>
        <p:spPr>
          <a:xfrm>
            <a:off x="4318000" y="4511675"/>
            <a:ext cx="32781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（麻将）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0247" name="Text Box 7"/>
          <p:cNvSpPr txBox="1"/>
          <p:nvPr/>
        </p:nvSpPr>
        <p:spPr>
          <a:xfrm>
            <a:off x="519113" y="3060700"/>
            <a:ext cx="23971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黑体" panose="02010609060101010101" pitchFamily="49" charset="-122"/>
              </a:rPr>
              <a:t>（中国功夫）</a:t>
            </a:r>
            <a:endParaRPr lang="zh-CN" altLang="en-US" sz="2400" b="1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7656" name="Text Box 8"/>
          <p:cNvSpPr txBox="1"/>
          <p:nvPr/>
        </p:nvSpPr>
        <p:spPr>
          <a:xfrm>
            <a:off x="971550" y="620713"/>
            <a:ext cx="7221538" cy="830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800" dirty="0">
                <a:latin typeface="Comic Sans MS" panose="030F0702030302020204" pitchFamily="66" charset="0"/>
              </a:rPr>
              <a:t>Do u know th</a:t>
            </a:r>
            <a:r>
              <a:rPr lang="en-US" altLang="zh-CN" sz="4800" dirty="0">
                <a:latin typeface="Comic Sans MS" panose="030F0702030302020204" pitchFamily="66" charset="0"/>
              </a:rPr>
              <a:t>e</a:t>
            </a:r>
            <a:r>
              <a:rPr lang="zh-CN" altLang="en-US" sz="4800" dirty="0">
                <a:latin typeface="Comic Sans MS" panose="030F0702030302020204" pitchFamily="66" charset="0"/>
              </a:rPr>
              <a:t>s</a:t>
            </a:r>
            <a:r>
              <a:rPr lang="en-US" altLang="zh-CN" sz="4800" dirty="0">
                <a:latin typeface="Comic Sans MS" panose="030F0702030302020204" pitchFamily="66" charset="0"/>
              </a:rPr>
              <a:t>e</a:t>
            </a:r>
            <a:r>
              <a:rPr lang="zh-CN" altLang="en-US" sz="4800" dirty="0">
                <a:latin typeface="Comic Sans MS" panose="030F0702030302020204" pitchFamily="66" charset="0"/>
              </a:rPr>
              <a:t> words?</a:t>
            </a:r>
            <a:endParaRPr lang="zh-CN" altLang="en-US" sz="48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0247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ldLvl="0" animBg="1"/>
      <p:bldP spid="10244" grpId="0" bldLvl="0"/>
      <p:bldP spid="10245" grpId="0" bldLvl="0"/>
      <p:bldP spid="10246" grpId="0" bldLvl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日期占位符 3"/>
          <p:cNvSpPr txBox="1">
            <a:spLocks noGrp="1"/>
          </p:cNvSpPr>
          <p:nvPr>
            <p:ph type="dt" sz="half" idx="2"/>
          </p:nvPr>
        </p:nvSpPr>
        <p:spPr>
          <a:ln/>
        </p:spPr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1187450" y="1408113"/>
            <a:ext cx="8229600" cy="1143000"/>
          </a:xfrm>
          <a:ln/>
        </p:spPr>
        <p:txBody>
          <a:bodyPr vert="horz" wrap="square" lIns="91440" tIns="45720" rIns="91440" bIns="45720" anchor="ctr"/>
          <a:p>
            <a:pPr algn="l" eaLnBrk="1" hangingPunct="1"/>
            <a:r>
              <a:rPr lang="zh-CN" altLang="en-US" sz="3200" b="1" dirty="0"/>
              <a:t>走狗</a:t>
            </a:r>
            <a:r>
              <a:rPr lang="zh-CN" altLang="zh-CN" sz="3200" b="1" dirty="0"/>
              <a:t>——</a:t>
            </a:r>
            <a:r>
              <a:rPr lang="zh-CN" altLang="zh-CN" sz="3200" b="1" dirty="0">
                <a:latin typeface="Lucida Sans Unicode" panose="020B0602030504020204" pitchFamily="34" charset="0"/>
              </a:rPr>
              <a:t>running dogs</a:t>
            </a:r>
            <a:endParaRPr lang="zh-CN" altLang="zh-CN" sz="3200" b="1" dirty="0">
              <a:latin typeface="Lucida Sans Unicode" panose="020B0602030504020204" pitchFamily="34" charset="0"/>
            </a:endParaRPr>
          </a:p>
        </p:txBody>
      </p:sp>
      <p:sp>
        <p:nvSpPr>
          <p:cNvPr id="46084" name="矩形 5"/>
          <p:cNvSpPr/>
          <p:nvPr/>
        </p:nvSpPr>
        <p:spPr>
          <a:xfrm>
            <a:off x="684213" y="2551113"/>
            <a:ext cx="7497762" cy="2678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latin typeface="Arial" panose="020B0604020202020204" pitchFamily="34" charset="0"/>
              </a:rPr>
              <a:t>中国式英语贴切地表达了一种见利忘义、供人驱使的“下三烂”。无从考证，最先运用这个词的是中国人，还是英国人；重要的是，英语世界接纳了“走狗”，并以汉语的思维抚育这个“外来词”。接纳词汇的同时，无形中也接受了中国人的价值观。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15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ldLvl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日期占位符 3"/>
          <p:cNvSpPr txBox="1">
            <a:spLocks noGrp="1"/>
          </p:cNvSpPr>
          <p:nvPr>
            <p:ph type="dt" sz="half" idx="2"/>
          </p:nvPr>
        </p:nvSpPr>
        <p:spPr>
          <a:ln/>
        </p:spPr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457200" y="1047750"/>
            <a:ext cx="8229600" cy="1143000"/>
          </a:xfrm>
          <a:ln/>
        </p:spPr>
        <p:txBody>
          <a:bodyPr vert="horz" wrap="square" lIns="91440" tIns="45720" rIns="91440" bIns="45720" anchor="ctr"/>
          <a:p>
            <a:pPr algn="l" eaLnBrk="1" hangingPunct="1"/>
            <a:r>
              <a:rPr lang="zh-CN" altLang="en-US" sz="3000" b="1" dirty="0">
                <a:latin typeface="黑体" panose="02010609060101010101" pitchFamily="49" charset="-122"/>
                <a:ea typeface="黑体" panose="02010609060101010101" pitchFamily="49" charset="-122"/>
              </a:rPr>
              <a:t>丝绸</a:t>
            </a:r>
            <a:r>
              <a:rPr lang="zh-CN" altLang="zh-CN" sz="3000" b="1" dirty="0"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en-US" altLang="zh-CN" sz="3000" b="1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000" b="1" dirty="0">
                <a:latin typeface="Comic Sans MS" panose="030F0702030302020204" pitchFamily="66" charset="0"/>
                <a:ea typeface="黑体" panose="02010609060101010101" pitchFamily="49" charset="-122"/>
              </a:rPr>
              <a:t>silk</a:t>
            </a:r>
            <a:endParaRPr lang="zh-CN" altLang="zh-CN" sz="3000" b="1" dirty="0">
              <a:latin typeface="Comic Sans MS" panose="030F0702030302020204" pitchFamily="66" charset="0"/>
              <a:ea typeface="黑体" panose="02010609060101010101" pitchFamily="49" charset="-122"/>
            </a:endParaRPr>
          </a:p>
        </p:txBody>
      </p:sp>
      <p:sp>
        <p:nvSpPr>
          <p:cNvPr id="47108" name="矩形 5"/>
          <p:cNvSpPr/>
          <p:nvPr/>
        </p:nvSpPr>
        <p:spPr>
          <a:xfrm>
            <a:off x="342900" y="2274888"/>
            <a:ext cx="8045450" cy="3108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latin typeface="Arial" panose="020B0604020202020204" pitchFamily="34" charset="0"/>
              </a:rPr>
              <a:t>中国是养蚕大国，丝绸的故乡。瓷器和丝绸始终是古代中国对外贸易的绝密技术和看家商品，直到鸦片战争前，英国进口到广州的钢琴，还干不过珠光宝气的丝绸。 “</a:t>
            </a:r>
            <a:r>
              <a:rPr lang="en-US" altLang="zh-CN" sz="2800" dirty="0">
                <a:latin typeface="Arial" panose="020B0604020202020204" pitchFamily="34" charset="0"/>
              </a:rPr>
              <a:t>silk”</a:t>
            </a:r>
            <a:r>
              <a:rPr lang="zh-CN" altLang="en-US" sz="2800" dirty="0">
                <a:latin typeface="Arial" panose="020B0604020202020204" pitchFamily="34" charset="0"/>
              </a:rPr>
              <a:t>的发音，显然是汉语的音译，这个词代表了中国高超的工艺技术和贸易强势。即便现在，丝绸仍在现代生活中充当雍容华丽、典雅高贵的象征。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48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ldLvl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0" name="内容占位符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6048375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en-US" altLang="zh-CN" dirty="0"/>
              <a:t>Shaolin</a:t>
            </a:r>
            <a:r>
              <a:rPr lang="zh-CN" altLang="en-US" dirty="0"/>
              <a:t>：少林</a:t>
            </a:r>
            <a:br>
              <a:rPr lang="zh-CN" altLang="en-US" dirty="0"/>
            </a:br>
            <a:r>
              <a:rPr lang="en-US" altLang="zh-CN" dirty="0"/>
              <a:t>mahjong</a:t>
            </a:r>
            <a:r>
              <a:rPr lang="zh-CN" altLang="en-US" dirty="0"/>
              <a:t>：麻将</a:t>
            </a:r>
            <a:br>
              <a:rPr lang="zh-CN" altLang="en-US" dirty="0"/>
            </a:br>
            <a:r>
              <a:rPr lang="en-US" altLang="zh-CN" dirty="0"/>
              <a:t>chipao/qipao</a:t>
            </a:r>
            <a:r>
              <a:rPr lang="zh-CN" altLang="en-US" dirty="0"/>
              <a:t>：旗袍</a:t>
            </a:r>
            <a:br>
              <a:rPr lang="zh-CN" altLang="en-US" dirty="0"/>
            </a:br>
            <a:r>
              <a:rPr lang="en-US" altLang="zh-CN" dirty="0"/>
              <a:t>oolong</a:t>
            </a:r>
            <a:r>
              <a:rPr lang="zh-CN" altLang="en-US" dirty="0"/>
              <a:t>：乌龙</a:t>
            </a:r>
            <a:r>
              <a:rPr lang="en-US" altLang="zh-CN" dirty="0"/>
              <a:t>(</a:t>
            </a:r>
            <a:r>
              <a:rPr lang="zh-CN" altLang="en-US" dirty="0"/>
              <a:t>茶</a:t>
            </a:r>
            <a:r>
              <a:rPr lang="en-US" altLang="zh-CN" dirty="0"/>
              <a:t>)</a:t>
            </a:r>
            <a:br>
              <a:rPr lang="en-US" altLang="zh-CN" dirty="0"/>
            </a:br>
            <a:r>
              <a:rPr lang="en-US" altLang="zh-CN" dirty="0"/>
              <a:t>ginseng:</a:t>
            </a:r>
            <a:r>
              <a:rPr lang="zh-CN" altLang="en-US" dirty="0"/>
              <a:t>人参</a:t>
            </a:r>
            <a:br>
              <a:rPr lang="zh-CN" altLang="en-US" dirty="0"/>
            </a:br>
            <a:r>
              <a:rPr lang="en-US" altLang="zh-CN" dirty="0"/>
              <a:t>kanbai: </a:t>
            </a:r>
            <a:r>
              <a:rPr lang="zh-CN" altLang="en-US" dirty="0"/>
              <a:t>干杯</a:t>
            </a:r>
            <a:br>
              <a:rPr lang="zh-CN" altLang="en-US" dirty="0"/>
            </a:br>
            <a:r>
              <a:rPr lang="en-US" altLang="zh-CN" dirty="0"/>
              <a:t>brainwash:</a:t>
            </a:r>
            <a:r>
              <a:rPr lang="zh-CN" altLang="en-US" dirty="0"/>
              <a:t>洗脑</a:t>
            </a:r>
            <a:br>
              <a:rPr lang="zh-CN" altLang="en-US" dirty="0"/>
            </a:br>
            <a:r>
              <a:rPr lang="en-US" altLang="zh-CN" dirty="0"/>
              <a:t>tofu (bean curd):</a:t>
            </a:r>
            <a:r>
              <a:rPr lang="zh-CN" altLang="en-US" dirty="0"/>
              <a:t>豆腐</a:t>
            </a:r>
            <a:br>
              <a:rPr lang="zh-CN" altLang="en-US" dirty="0"/>
            </a:br>
            <a:r>
              <a:rPr lang="en-US" altLang="zh-CN" dirty="0"/>
              <a:t>chi (energy of life)</a:t>
            </a:r>
            <a:r>
              <a:rPr lang="zh-CN" altLang="en-US" dirty="0"/>
              <a:t>：气</a:t>
            </a:r>
            <a:br>
              <a:rPr lang="zh-CN" altLang="en-US" dirty="0"/>
            </a:br>
            <a:r>
              <a:rPr lang="en-US" altLang="zh-CN" dirty="0"/>
              <a:t>I Ching</a:t>
            </a:r>
            <a:r>
              <a:rPr lang="zh-CN" altLang="en-US" dirty="0"/>
              <a:t>：易经</a:t>
            </a:r>
            <a:endParaRPr lang="en-US" altLang="zh-CN" dirty="0"/>
          </a:p>
          <a:p>
            <a:pPr eaLnBrk="1" hangingPunct="1">
              <a:buNone/>
            </a:pPr>
            <a:r>
              <a:rPr lang="en-US" altLang="zh-CN" dirty="0"/>
              <a:t>   ba gua (octagonal Chinese design)</a:t>
            </a:r>
            <a:r>
              <a:rPr lang="zh-CN" altLang="en-US" dirty="0"/>
              <a:t>：八卦</a:t>
            </a:r>
            <a:br>
              <a:rPr lang="zh-CN" altLang="en-US" dirty="0"/>
            </a:br>
            <a:r>
              <a:rPr lang="en-US" altLang="zh-CN" dirty="0"/>
              <a:t>yin and yang</a:t>
            </a:r>
            <a:r>
              <a:rPr lang="zh-CN" altLang="en-US" dirty="0"/>
              <a:t>：阴阳</a:t>
            </a:r>
            <a:br>
              <a:rPr lang="zh-CN" altLang="en-US" dirty="0"/>
            </a:br>
            <a:br>
              <a:rPr lang="zh-CN" altLang="en-US" dirty="0"/>
            </a:br>
            <a:endParaRPr lang="zh-CN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4" name="内容占位符 2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4525962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en-US" altLang="zh-CN" dirty="0"/>
              <a:t>pot sticker </a:t>
            </a:r>
            <a:r>
              <a:rPr lang="zh-CN" altLang="en-US" dirty="0"/>
              <a:t>：锅贴</a:t>
            </a:r>
            <a:br>
              <a:rPr lang="zh-CN" altLang="en-US" dirty="0"/>
            </a:br>
            <a:r>
              <a:rPr lang="en-US" altLang="zh-CN" dirty="0"/>
              <a:t>egg roll</a:t>
            </a:r>
            <a:r>
              <a:rPr lang="zh-CN" altLang="en-US" dirty="0"/>
              <a:t>：油炸春卷</a:t>
            </a:r>
            <a:br>
              <a:rPr lang="zh-CN" altLang="en-US" dirty="0"/>
            </a:br>
            <a:r>
              <a:rPr lang="en-US" altLang="zh-CN" dirty="0"/>
              <a:t>wonton</a:t>
            </a:r>
            <a:r>
              <a:rPr lang="zh-CN" altLang="en-US" dirty="0"/>
              <a:t>：混沌</a:t>
            </a:r>
            <a:br>
              <a:rPr lang="zh-CN" altLang="en-US" dirty="0"/>
            </a:br>
            <a:r>
              <a:rPr lang="en-US" altLang="zh-CN" dirty="0"/>
              <a:t>Kung Pao chicken</a:t>
            </a:r>
            <a:r>
              <a:rPr lang="zh-CN" altLang="en-US" dirty="0"/>
              <a:t>：宫保鸡丁</a:t>
            </a:r>
            <a:br>
              <a:rPr lang="zh-CN" altLang="en-US" dirty="0"/>
            </a:br>
            <a:r>
              <a:rPr lang="en-US" altLang="zh-CN" dirty="0"/>
              <a:t>Sun Tzu/The Art of War </a:t>
            </a:r>
            <a:r>
              <a:rPr lang="zh-CN" altLang="en-US" dirty="0"/>
              <a:t>：孙子</a:t>
            </a:r>
            <a:r>
              <a:rPr lang="en-US" altLang="zh-CN" dirty="0"/>
              <a:t>/</a:t>
            </a:r>
            <a:r>
              <a:rPr lang="zh-CN" altLang="en-US" dirty="0"/>
              <a:t>孙子兵法 </a:t>
            </a:r>
            <a:br>
              <a:rPr lang="zh-CN" altLang="en-US" dirty="0"/>
            </a:br>
            <a:r>
              <a:rPr lang="en-US" altLang="zh-CN" dirty="0"/>
              <a:t>Confucius</a:t>
            </a:r>
            <a:r>
              <a:rPr lang="zh-CN" altLang="en-US" dirty="0"/>
              <a:t>：孔子</a:t>
            </a:r>
            <a:r>
              <a:rPr lang="en-US" altLang="zh-CN" dirty="0"/>
              <a:t>/</a:t>
            </a:r>
            <a:r>
              <a:rPr lang="zh-CN" altLang="en-US" dirty="0"/>
              <a:t>孔老夫子</a:t>
            </a:r>
            <a:br>
              <a:rPr lang="zh-CN" altLang="en-US" dirty="0"/>
            </a:br>
            <a:r>
              <a:rPr lang="en-US" altLang="zh-CN" dirty="0"/>
              <a:t>Zen</a:t>
            </a:r>
            <a:r>
              <a:rPr lang="zh-CN" altLang="en-US" dirty="0"/>
              <a:t>：禅</a:t>
            </a:r>
            <a:br>
              <a:rPr lang="zh-CN" altLang="en-US" dirty="0"/>
            </a:br>
            <a:r>
              <a:rPr lang="en-US" altLang="zh-CN" dirty="0"/>
              <a:t>Tao</a:t>
            </a:r>
            <a:r>
              <a:rPr lang="zh-CN" altLang="en-US" dirty="0"/>
              <a:t>，</a:t>
            </a:r>
            <a:r>
              <a:rPr lang="en-US" altLang="zh-CN" dirty="0"/>
              <a:t>Taoism</a:t>
            </a:r>
            <a:r>
              <a:rPr lang="zh-CN" altLang="en-US" dirty="0"/>
              <a:t>：道教</a:t>
            </a:r>
            <a:br>
              <a:rPr lang="zh-CN" altLang="en-US" dirty="0"/>
            </a:br>
            <a:r>
              <a:rPr lang="en-US" altLang="zh-CN" dirty="0"/>
              <a:t>Baozi</a:t>
            </a:r>
            <a:r>
              <a:rPr lang="zh-CN" altLang="en-US" dirty="0"/>
              <a:t>：包子</a:t>
            </a:r>
            <a:br>
              <a:rPr lang="zh-CN" altLang="en-US" dirty="0"/>
            </a:br>
            <a:r>
              <a:rPr lang="en-US" altLang="zh-CN" dirty="0"/>
              <a:t>mantou</a:t>
            </a:r>
            <a:r>
              <a:rPr lang="zh-CN" altLang="en-US" dirty="0"/>
              <a:t>：馒头</a:t>
            </a:r>
            <a:br>
              <a:rPr lang="zh-CN" altLang="en-US" dirty="0"/>
            </a:br>
            <a:r>
              <a:rPr lang="en-US" altLang="zh-CN" dirty="0"/>
              <a:t>typhoon</a:t>
            </a:r>
            <a:r>
              <a:rPr lang="zh-CN" altLang="en-US" dirty="0"/>
              <a:t>：台风</a:t>
            </a:r>
            <a:br>
              <a:rPr lang="zh-CN" altLang="en-US" dirty="0"/>
            </a:br>
            <a:endParaRPr lang="zh-CN" altLang="en-US" dirty="0"/>
          </a:p>
          <a:p>
            <a:pPr eaLnBrk="1" hangingPunct="1"/>
            <a:endParaRPr lang="zh-CN" altLang="en-US" dirty="0"/>
          </a:p>
        </p:txBody>
      </p:sp>
      <p:sp>
        <p:nvSpPr>
          <p:cNvPr id="49155" name="日期占位符 3"/>
          <p:cNvSpPr txBox="1">
            <a:spLocks noGrp="1"/>
          </p:cNvSpPr>
          <p:nvPr>
            <p:ph type="dt" sz="half" idx="2"/>
          </p:nvPr>
        </p:nvSpPr>
        <p:spPr>
          <a:ln/>
        </p:spPr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endParaRPr lang="zh-CN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Rectangle 3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619750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dirty="0"/>
              <a:t>很久不见 </a:t>
            </a:r>
            <a:r>
              <a:rPr lang="en-US" altLang="zh-CN" dirty="0"/>
              <a:t>long time no see </a:t>
            </a:r>
            <a:endParaRPr lang="en-US" altLang="zh-CN" dirty="0"/>
          </a:p>
          <a:p>
            <a:pPr eaLnBrk="1" hangingPunct="1"/>
            <a:r>
              <a:rPr lang="zh-CN" altLang="en-US" dirty="0"/>
              <a:t>儒家思想 </a:t>
            </a:r>
            <a:r>
              <a:rPr lang="en-US" altLang="zh-CN" dirty="0"/>
              <a:t>confucianism</a:t>
            </a:r>
            <a:endParaRPr lang="en-US" altLang="zh-CN" dirty="0"/>
          </a:p>
          <a:p>
            <a:pPr eaLnBrk="1" hangingPunct="1"/>
            <a:r>
              <a:rPr lang="zh-CN" altLang="en-US" dirty="0"/>
              <a:t>四书 </a:t>
            </a:r>
            <a:r>
              <a:rPr lang="en-US" altLang="zh-CN" dirty="0"/>
              <a:t>Four Books</a:t>
            </a:r>
            <a:endParaRPr lang="en-US" altLang="zh-CN" dirty="0"/>
          </a:p>
          <a:p>
            <a:pPr eaLnBrk="1" hangingPunct="1"/>
            <a:r>
              <a:rPr lang="zh-CN" altLang="en-US" dirty="0"/>
              <a:t>五经 </a:t>
            </a:r>
            <a:r>
              <a:rPr lang="en-US" altLang="zh-CN" dirty="0"/>
              <a:t>Five Classics</a:t>
            </a:r>
            <a:endParaRPr lang="en-US" altLang="zh-CN" dirty="0"/>
          </a:p>
          <a:p>
            <a:pPr eaLnBrk="1" hangingPunct="1"/>
            <a:r>
              <a:rPr lang="zh-CN" altLang="en-US" dirty="0"/>
              <a:t>八股文 </a:t>
            </a:r>
            <a:r>
              <a:rPr lang="en-US" altLang="zh-CN" dirty="0"/>
              <a:t>Eight legged Essay</a:t>
            </a:r>
            <a:endParaRPr lang="en-US" altLang="zh-CN" dirty="0"/>
          </a:p>
          <a:p>
            <a:pPr eaLnBrk="1" hangingPunct="1"/>
            <a:r>
              <a:rPr lang="zh-CN" altLang="en-US" dirty="0"/>
              <a:t>工作单位 </a:t>
            </a:r>
            <a:r>
              <a:rPr lang="en-US" altLang="zh-CN" dirty="0"/>
              <a:t>work units</a:t>
            </a:r>
            <a:endParaRPr lang="en-US" altLang="zh-CN" dirty="0"/>
          </a:p>
          <a:p>
            <a:pPr eaLnBrk="1" hangingPunct="1"/>
            <a:r>
              <a:rPr lang="zh-CN" altLang="en-US" dirty="0"/>
              <a:t>铁饭碗 </a:t>
            </a:r>
            <a:r>
              <a:rPr lang="en-US" altLang="zh-CN" dirty="0"/>
              <a:t>iron rice bowl</a:t>
            </a:r>
            <a:endParaRPr lang="en-US" altLang="zh-CN" dirty="0"/>
          </a:p>
          <a:p>
            <a:pPr eaLnBrk="1" hangingPunct="1"/>
            <a:r>
              <a:rPr lang="zh-CN" altLang="en-US" dirty="0"/>
              <a:t>乡镇企业</a:t>
            </a:r>
            <a:r>
              <a:rPr lang="en-US" altLang="zh-CN" dirty="0"/>
              <a:t>township enterprises</a:t>
            </a:r>
            <a:endParaRPr lang="en-US" altLang="zh-C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日期占位符 3"/>
          <p:cNvSpPr txBox="1">
            <a:spLocks noGrp="1"/>
          </p:cNvSpPr>
          <p:nvPr>
            <p:ph type="dt" sz="half" idx="2"/>
          </p:nvPr>
        </p:nvSpPr>
        <p:spPr>
          <a:ln/>
        </p:spPr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  <p:sp>
        <p:nvSpPr>
          <p:cNvPr id="23554" name="Rectangle 2"/>
          <p:cNvSpPr>
            <a:spLocks noGrp="1"/>
          </p:cNvSpPr>
          <p:nvPr>
            <p:ph idx="1"/>
          </p:nvPr>
        </p:nvSpPr>
        <p:spPr>
          <a:xfrm>
            <a:off x="250825" y="2133600"/>
            <a:ext cx="8229600" cy="2214563"/>
          </a:xfrm>
          <a:ln/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zh-CN" altLang="en-US" dirty="0"/>
              <a:t>  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800" dirty="0">
                <a:solidFill>
                  <a:srgbClr val="5F5F5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外来语反映了不同文化的联系，丰富了英语词汇，使英语更加国际化，了解英语外来语的发展过程，有利于加强对英语的理解。</a:t>
            </a:r>
            <a:endParaRPr lang="zh-CN" altLang="en-US" sz="2800" dirty="0">
              <a:solidFill>
                <a:srgbClr val="5F5F5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204" name="Text Box 3"/>
          <p:cNvSpPr txBox="1"/>
          <p:nvPr/>
        </p:nvSpPr>
        <p:spPr>
          <a:xfrm>
            <a:off x="477838" y="3814763"/>
            <a:ext cx="8208962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51205" name="Text Box 4"/>
          <p:cNvSpPr txBox="1"/>
          <p:nvPr/>
        </p:nvSpPr>
        <p:spPr>
          <a:xfrm>
            <a:off x="2700338" y="1042988"/>
            <a:ext cx="4456112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5F5F5F"/>
                </a:solidFill>
                <a:latin typeface="Comic Sans MS" panose="030F0702030302020204" pitchFamily="66" charset="0"/>
                <a:sym typeface="微软雅黑" panose="020B0503020204020204" pitchFamily="34" charset="-122"/>
              </a:rPr>
              <a:t> </a:t>
            </a:r>
            <a:r>
              <a:rPr lang="zh-CN" altLang="en-US" sz="3600" dirty="0">
                <a:solidFill>
                  <a:srgbClr val="5F5F5F"/>
                </a:solidFill>
                <a:latin typeface="Comic Sans MS" panose="030F0702030302020204" pitchFamily="66" charset="0"/>
                <a:sym typeface="微软雅黑" panose="020B0503020204020204" pitchFamily="34" charset="-122"/>
              </a:rPr>
              <a:t> </a:t>
            </a:r>
            <a:r>
              <a:rPr lang="zh-CN" altLang="en-US" sz="3600" b="1" dirty="0">
                <a:solidFill>
                  <a:srgbClr val="5F5F5F"/>
                </a:solidFill>
                <a:latin typeface="Comic Sans MS" panose="030F0702030302020204" pitchFamily="66" charset="0"/>
                <a:sym typeface="微软雅黑" panose="020B0503020204020204" pitchFamily="34" charset="-122"/>
              </a:rPr>
              <a:t>Conclusion</a:t>
            </a:r>
            <a:endParaRPr lang="zh-CN" altLang="en-US" sz="3600" b="1" dirty="0">
              <a:solidFill>
                <a:srgbClr val="5F5F5F"/>
              </a:solidFill>
              <a:latin typeface="Comic Sans MS" panose="030F0702030302020204" pitchFamily="66" charset="0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ldLvl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日期占位符 3"/>
          <p:cNvSpPr txBox="1">
            <a:spLocks noGrp="1"/>
          </p:cNvSpPr>
          <p:nvPr>
            <p:ph type="dt" sz="half" idx="2"/>
          </p:nvPr>
        </p:nvSpPr>
        <p:spPr>
          <a:ln/>
        </p:spPr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  <p:sp>
        <p:nvSpPr>
          <p:cNvPr id="28674" name="Rectangle 2"/>
          <p:cNvSpPr>
            <a:spLocks noGrp="1"/>
          </p:cNvSpPr>
          <p:nvPr>
            <p:ph idx="1"/>
          </p:nvPr>
        </p:nvSpPr>
        <p:spPr>
          <a:xfrm>
            <a:off x="828675" y="2565400"/>
            <a:ext cx="8229600" cy="1397000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sz="6000" dirty="0">
                <a:solidFill>
                  <a:srgbClr val="FF0000"/>
                </a:solidFill>
                <a:latin typeface="Impact" panose="020B0806030902050204" pitchFamily="34" charset="0"/>
              </a:rPr>
              <a:t> Thanks for your time.</a:t>
            </a:r>
            <a:endParaRPr lang="zh-CN" altLang="en-US" sz="6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0"/>
                                        <p:tgtEl>
                                          <p:spTgt spid="28674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7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/>
      <p:bldP spid="28674" grpId="1" build="p"/>
      <p:bldP spid="28674" grpId="2" build="p"/>
      <p:bldP spid="28674" grpId="3" build="p"/>
      <p:bldP spid="28674" grpId="4" build="p"/>
      <p:bldP spid="28674" grpId="5" build="p"/>
      <p:bldP spid="28674" grpId="6" build="p"/>
      <p:bldP spid="28674" grpId="7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Rectangle 2"/>
          <p:cNvSpPr>
            <a:spLocks noGrp="1"/>
          </p:cNvSpPr>
          <p:nvPr>
            <p:ph type="title"/>
          </p:nvPr>
        </p:nvSpPr>
        <p:spPr>
          <a:xfrm>
            <a:off x="144463" y="692150"/>
            <a:ext cx="8713787" cy="9906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3200" b="1" dirty="0">
                <a:solidFill>
                  <a:srgbClr val="FF33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外来词：（</a:t>
            </a:r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loanword</a:t>
            </a:r>
            <a:r>
              <a:rPr lang="zh-CN" altLang="en-US" sz="3200" b="1" dirty="0">
                <a:solidFill>
                  <a:srgbClr val="FF33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指一种语言从另一种语言中吸收过来的词语，也叫外来语，借词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8675" name="Group 3"/>
          <p:cNvGrpSpPr/>
          <p:nvPr/>
        </p:nvGrpSpPr>
        <p:grpSpPr>
          <a:xfrm>
            <a:off x="1925638" y="4592638"/>
            <a:ext cx="5311775" cy="688975"/>
            <a:chOff x="0" y="0"/>
            <a:chExt cx="4058" cy="480"/>
          </a:xfrm>
        </p:grpSpPr>
        <p:sp>
          <p:nvSpPr>
            <p:cNvPr id="4100" name="AutoShape 4"/>
            <p:cNvSpPr>
              <a:spLocks noChangeArrowheads="1"/>
            </p:cNvSpPr>
            <p:nvPr/>
          </p:nvSpPr>
          <p:spPr bwMode="auto">
            <a:xfrm>
              <a:off x="0" y="0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rgbClr val="19A1B4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28705" name="Group 5"/>
            <p:cNvGrpSpPr/>
            <p:nvPr/>
          </p:nvGrpSpPr>
          <p:grpSpPr>
            <a:xfrm>
              <a:off x="10" y="15"/>
              <a:ext cx="4043" cy="444"/>
              <a:chOff x="0" y="0"/>
              <a:chExt cx="3988" cy="444"/>
            </a:xfrm>
          </p:grpSpPr>
          <p:sp>
            <p:nvSpPr>
              <p:cNvPr id="28706" name="AutoShape 6"/>
              <p:cNvSpPr/>
              <p:nvPr/>
            </p:nvSpPr>
            <p:spPr>
              <a:xfrm>
                <a:off x="0" y="329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alpha val="0"/>
                    </a:schemeClr>
                  </a:gs>
                  <a:gs pos="100000">
                    <a:srgbClr val="FFFFFF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8707" name="AutoShape 7"/>
              <p:cNvSpPr/>
              <p:nvPr/>
            </p:nvSpPr>
            <p:spPr>
              <a:xfrm>
                <a:off x="0" y="0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chemeClr val="accent2">
                      <a:alpha val="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28676" name="Group 8"/>
          <p:cNvGrpSpPr/>
          <p:nvPr/>
        </p:nvGrpSpPr>
        <p:grpSpPr>
          <a:xfrm>
            <a:off x="0" y="5445125"/>
            <a:ext cx="6788150" cy="688975"/>
            <a:chOff x="0" y="0"/>
            <a:chExt cx="4058" cy="480"/>
          </a:xfrm>
        </p:grpSpPr>
        <p:sp>
          <p:nvSpPr>
            <p:cNvPr id="4105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hlink"/>
                </a:gs>
                <a:gs pos="50000">
                  <a:srgbClr val="8CB01B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28701" name="Group 10"/>
            <p:cNvGrpSpPr/>
            <p:nvPr/>
          </p:nvGrpSpPr>
          <p:grpSpPr>
            <a:xfrm>
              <a:off x="10" y="15"/>
              <a:ext cx="4043" cy="444"/>
              <a:chOff x="0" y="0"/>
              <a:chExt cx="3988" cy="444"/>
            </a:xfrm>
          </p:grpSpPr>
          <p:sp>
            <p:nvSpPr>
              <p:cNvPr id="28702" name="AutoShape 11"/>
              <p:cNvSpPr/>
              <p:nvPr/>
            </p:nvSpPr>
            <p:spPr>
              <a:xfrm>
                <a:off x="0" y="329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alpha val="0"/>
                    </a:schemeClr>
                  </a:gs>
                  <a:gs pos="100000">
                    <a:srgbClr val="FFFFFF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8703" name="AutoShape 12"/>
              <p:cNvSpPr/>
              <p:nvPr/>
            </p:nvSpPr>
            <p:spPr>
              <a:xfrm>
                <a:off x="0" y="0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chemeClr val="hlink">
                      <a:alpha val="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28677" name="Group 13"/>
          <p:cNvGrpSpPr/>
          <p:nvPr/>
        </p:nvGrpSpPr>
        <p:grpSpPr>
          <a:xfrm>
            <a:off x="1406525" y="6103938"/>
            <a:ext cx="6116638" cy="688975"/>
            <a:chOff x="0" y="0"/>
            <a:chExt cx="4058" cy="480"/>
          </a:xfrm>
        </p:grpSpPr>
        <p:sp>
          <p:nvSpPr>
            <p:cNvPr id="4110" name="AutoShape 14"/>
            <p:cNvSpPr>
              <a:spLocks noChangeArrowheads="1"/>
            </p:cNvSpPr>
            <p:nvPr/>
          </p:nvSpPr>
          <p:spPr bwMode="auto">
            <a:xfrm>
              <a:off x="0" y="0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folHlink"/>
                </a:gs>
                <a:gs pos="50000">
                  <a:srgbClr val="859BA2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28697" name="Group 15"/>
            <p:cNvGrpSpPr/>
            <p:nvPr/>
          </p:nvGrpSpPr>
          <p:grpSpPr>
            <a:xfrm>
              <a:off x="10" y="15"/>
              <a:ext cx="4043" cy="444"/>
              <a:chOff x="0" y="0"/>
              <a:chExt cx="3988" cy="444"/>
            </a:xfrm>
          </p:grpSpPr>
          <p:sp>
            <p:nvSpPr>
              <p:cNvPr id="28698" name="AutoShape 16"/>
              <p:cNvSpPr/>
              <p:nvPr/>
            </p:nvSpPr>
            <p:spPr>
              <a:xfrm>
                <a:off x="0" y="329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folHlink">
                      <a:alpha val="0"/>
                    </a:schemeClr>
                  </a:gs>
                  <a:gs pos="100000">
                    <a:srgbClr val="FFFFFF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8699" name="AutoShape 17"/>
              <p:cNvSpPr/>
              <p:nvPr/>
            </p:nvSpPr>
            <p:spPr>
              <a:xfrm>
                <a:off x="0" y="0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chemeClr val="folHlink">
                      <a:alpha val="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28678" name="Group 18"/>
          <p:cNvGrpSpPr/>
          <p:nvPr/>
        </p:nvGrpSpPr>
        <p:grpSpPr>
          <a:xfrm>
            <a:off x="0" y="3933825"/>
            <a:ext cx="7380288" cy="688975"/>
            <a:chOff x="0" y="0"/>
            <a:chExt cx="4058" cy="480"/>
          </a:xfrm>
        </p:grpSpPr>
        <p:sp>
          <p:nvSpPr>
            <p:cNvPr id="4115" name="AutoShape 19"/>
            <p:cNvSpPr>
              <a:spLocks noChangeArrowheads="1"/>
            </p:cNvSpPr>
            <p:nvPr/>
          </p:nvSpPr>
          <p:spPr bwMode="auto">
            <a:xfrm>
              <a:off x="0" y="0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rgbClr val="5C62CD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28693" name="Group 20"/>
            <p:cNvGrpSpPr/>
            <p:nvPr/>
          </p:nvGrpSpPr>
          <p:grpSpPr>
            <a:xfrm>
              <a:off x="10" y="15"/>
              <a:ext cx="4043" cy="444"/>
              <a:chOff x="0" y="0"/>
              <a:chExt cx="3988" cy="444"/>
            </a:xfrm>
          </p:grpSpPr>
          <p:sp>
            <p:nvSpPr>
              <p:cNvPr id="28694" name="AutoShape 21"/>
              <p:cNvSpPr/>
              <p:nvPr/>
            </p:nvSpPr>
            <p:spPr>
              <a:xfrm>
                <a:off x="0" y="329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rgbClr val="FFFFFF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8695" name="AutoShape 22"/>
              <p:cNvSpPr/>
              <p:nvPr/>
            </p:nvSpPr>
            <p:spPr>
              <a:xfrm>
                <a:off x="0" y="0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chemeClr val="accent1">
                      <a:alpha val="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28679" name="Text Box 23"/>
          <p:cNvSpPr txBox="1"/>
          <p:nvPr/>
        </p:nvSpPr>
        <p:spPr>
          <a:xfrm>
            <a:off x="611188" y="4076700"/>
            <a:ext cx="712946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457200" indent="-457200">
              <a:spcBef>
                <a:spcPct val="50000"/>
              </a:spcBef>
              <a:buClr>
                <a:schemeClr val="tx1"/>
              </a:buClr>
            </a:pPr>
            <a:r>
              <a:rPr lang="en-US" altLang="zh-CN" b="1" dirty="0">
                <a:latin typeface="Arial" panose="020B0604020202020204" pitchFamily="34" charset="0"/>
              </a:rPr>
              <a:t>From Italian</a:t>
            </a:r>
            <a:r>
              <a:rPr lang="en-US" altLang="zh-CN" dirty="0">
                <a:latin typeface="Arial" panose="020B0604020202020204" pitchFamily="34" charset="0"/>
              </a:rPr>
              <a:t> </a:t>
            </a:r>
            <a:r>
              <a:rPr lang="zh-CN" altLang="en-US" dirty="0">
                <a:latin typeface="Arial" panose="020B0604020202020204" pitchFamily="34" charset="0"/>
              </a:rPr>
              <a:t>：</a:t>
            </a:r>
            <a:r>
              <a: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</a:rPr>
              <a:t>  </a:t>
            </a:r>
            <a:r>
              <a:rPr lang="en-US" altLang="zh-CN" b="1" dirty="0">
                <a:latin typeface="Arial" panose="020B0604020202020204" pitchFamily="34" charset="0"/>
              </a:rPr>
              <a:t>for example</a:t>
            </a:r>
            <a:r>
              <a:rPr lang="zh-CN" altLang="en-US" b="1" dirty="0">
                <a:latin typeface="Arial" panose="020B0604020202020204" pitchFamily="34" charset="0"/>
              </a:rPr>
              <a:t>：</a:t>
            </a:r>
            <a:r>
              <a:rPr lang="en-US" altLang="zh-CN" dirty="0">
                <a:latin typeface="Arial" panose="020B0604020202020204" pitchFamily="34" charset="0"/>
              </a:rPr>
              <a:t> Cappuccino </a:t>
            </a:r>
            <a:r>
              <a:rPr lang="zh-CN" altLang="en-US" dirty="0">
                <a:latin typeface="Arial" panose="020B0604020202020204" pitchFamily="34" charset="0"/>
              </a:rPr>
              <a:t>卡布其诺 </a:t>
            </a: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28680" name="Text Box 24"/>
          <p:cNvSpPr txBox="1"/>
          <p:nvPr/>
        </p:nvSpPr>
        <p:spPr>
          <a:xfrm>
            <a:off x="2520950" y="4797425"/>
            <a:ext cx="4716463" cy="365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457200" indent="-457200">
              <a:spcBef>
                <a:spcPct val="50000"/>
              </a:spcBef>
              <a:buClr>
                <a:schemeClr val="tx1"/>
              </a:buClr>
            </a:pPr>
            <a:r>
              <a:rPr lang="en-US" altLang="zh-CN" b="1" dirty="0">
                <a:latin typeface="Arial" panose="020B0604020202020204" pitchFamily="34" charset="0"/>
              </a:rPr>
              <a:t>From French</a:t>
            </a:r>
            <a:r>
              <a:rPr lang="en-US" altLang="zh-CN" dirty="0">
                <a:latin typeface="Arial" panose="020B0604020202020204" pitchFamily="34" charset="0"/>
              </a:rPr>
              <a:t> </a:t>
            </a:r>
            <a:r>
              <a:rPr lang="zh-CN" altLang="en-US" dirty="0">
                <a:latin typeface="Arial" panose="020B0604020202020204" pitchFamily="34" charset="0"/>
              </a:rPr>
              <a:t>： </a:t>
            </a:r>
            <a:r>
              <a:rPr lang="en-US" altLang="zh-CN" b="1" dirty="0">
                <a:latin typeface="Arial" panose="020B0604020202020204" pitchFamily="34" charset="0"/>
              </a:rPr>
              <a:t>for example</a:t>
            </a:r>
            <a:r>
              <a:rPr lang="zh-CN" altLang="en-US" b="1" dirty="0">
                <a:latin typeface="Arial" panose="020B0604020202020204" pitchFamily="34" charset="0"/>
              </a:rPr>
              <a:t>：</a:t>
            </a:r>
            <a:r>
              <a:rPr lang="en-US" altLang="zh-CN" dirty="0">
                <a:latin typeface="Arial" panose="020B0604020202020204" pitchFamily="34" charset="0"/>
              </a:rPr>
              <a:t> hotel  </a:t>
            </a:r>
            <a:r>
              <a:rPr lang="zh-CN" altLang="en-US" dirty="0">
                <a:latin typeface="Arial" panose="020B0604020202020204" pitchFamily="34" charset="0"/>
              </a:rPr>
              <a:t>旅馆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8681" name="Text Box 25"/>
          <p:cNvSpPr txBox="1"/>
          <p:nvPr/>
        </p:nvSpPr>
        <p:spPr>
          <a:xfrm>
            <a:off x="381000" y="5632450"/>
            <a:ext cx="640715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457200" indent="-457200">
              <a:spcBef>
                <a:spcPct val="50000"/>
              </a:spcBef>
              <a:buClr>
                <a:schemeClr val="tx1"/>
              </a:buClr>
            </a:pPr>
            <a:r>
              <a:rPr lang="en-US" altLang="zh-CN" b="1" dirty="0">
                <a:latin typeface="Arial" panose="020B0604020202020204" pitchFamily="34" charset="0"/>
              </a:rPr>
              <a:t>From the Spanish</a:t>
            </a:r>
            <a:r>
              <a:rPr lang="en-US" altLang="zh-CN" dirty="0">
                <a:latin typeface="Arial" panose="020B0604020202020204" pitchFamily="34" charset="0"/>
              </a:rPr>
              <a:t> </a:t>
            </a:r>
            <a:r>
              <a:rPr lang="zh-CN" altLang="en-US" dirty="0">
                <a:latin typeface="Arial" panose="020B0604020202020204" pitchFamily="34" charset="0"/>
              </a:rPr>
              <a:t>： </a:t>
            </a:r>
            <a:r>
              <a:rPr lang="en-US" altLang="zh-CN" b="1" dirty="0">
                <a:latin typeface="Arial" panose="020B0604020202020204" pitchFamily="34" charset="0"/>
              </a:rPr>
              <a:t>for example</a:t>
            </a:r>
            <a:r>
              <a:rPr lang="zh-CN" altLang="en-US" b="1" dirty="0">
                <a:latin typeface="Arial" panose="020B0604020202020204" pitchFamily="34" charset="0"/>
              </a:rPr>
              <a:t>：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</a:rPr>
              <a:t>cafeteria </a:t>
            </a:r>
            <a:r>
              <a:rPr lang="zh-CN" altLang="en-US" dirty="0">
                <a:latin typeface="Arial" panose="020B0604020202020204" pitchFamily="34" charset="0"/>
              </a:rPr>
              <a:t>自助餐厅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8682" name="Text Box 26"/>
          <p:cNvSpPr txBox="1"/>
          <p:nvPr/>
        </p:nvSpPr>
        <p:spPr>
          <a:xfrm>
            <a:off x="1763713" y="6237288"/>
            <a:ext cx="5759450" cy="365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457200" indent="-457200">
              <a:spcBef>
                <a:spcPct val="50000"/>
              </a:spcBef>
              <a:buClr>
                <a:schemeClr val="tx1"/>
              </a:buClr>
            </a:pPr>
            <a:r>
              <a:rPr lang="en-US" altLang="zh-CN" b="1" dirty="0">
                <a:latin typeface="Arial" panose="020B0604020202020204" pitchFamily="34" charset="0"/>
              </a:rPr>
              <a:t>From the Chinese</a:t>
            </a:r>
            <a:r>
              <a:rPr lang="zh-CN" altLang="en-US" b="1" dirty="0">
                <a:latin typeface="Arial" panose="020B0604020202020204" pitchFamily="34" charset="0"/>
              </a:rPr>
              <a:t>：</a:t>
            </a:r>
            <a:r>
              <a:rPr lang="en-US" altLang="zh-CN" b="1" dirty="0">
                <a:latin typeface="Arial" panose="020B0604020202020204" pitchFamily="34" charset="0"/>
              </a:rPr>
              <a:t>for example</a:t>
            </a:r>
            <a:r>
              <a:rPr lang="en-US" altLang="zh-CN" dirty="0">
                <a:latin typeface="Arial" panose="020B0604020202020204" pitchFamily="34" charset="0"/>
              </a:rPr>
              <a:t> </a:t>
            </a:r>
            <a:r>
              <a:rPr lang="zh-CN" altLang="en-US" dirty="0">
                <a:latin typeface="Arial" panose="020B0604020202020204" pitchFamily="34" charset="0"/>
              </a:rPr>
              <a:t>：</a:t>
            </a:r>
            <a:r>
              <a:rPr lang="en-US" altLang="zh-CN" dirty="0">
                <a:latin typeface="Arial" panose="020B0604020202020204" pitchFamily="34" charset="0"/>
              </a:rPr>
              <a:t>yin and yang </a:t>
            </a:r>
            <a:r>
              <a:rPr lang="zh-CN" altLang="en-US" dirty="0">
                <a:latin typeface="Arial" panose="020B0604020202020204" pitchFamily="34" charset="0"/>
              </a:rPr>
              <a:t>阴阳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pic>
        <p:nvPicPr>
          <p:cNvPr id="28683" name="Picture 27" descr="1"/>
          <p:cNvPicPr>
            <a:picLocks noChangeAspect="1"/>
          </p:cNvPicPr>
          <p:nvPr/>
        </p:nvPicPr>
        <p:blipFill>
          <a:blip r:embed="rId1">
            <a:lum bright="-6000" contrast="24000"/>
          </a:blip>
          <a:srcRect l="42606" t="64474" r="19473"/>
          <a:stretch>
            <a:fillRect/>
          </a:stretch>
        </p:blipFill>
        <p:spPr>
          <a:xfrm>
            <a:off x="2987675" y="6092825"/>
            <a:ext cx="792163" cy="949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8684" name="Picture 28" descr="1"/>
          <p:cNvPicPr>
            <a:picLocks noChangeAspect="1"/>
          </p:cNvPicPr>
          <p:nvPr/>
        </p:nvPicPr>
        <p:blipFill>
          <a:blip r:embed="rId1">
            <a:lum bright="-6000" contrast="24000"/>
          </a:blip>
          <a:srcRect l="42606" t="64474" r="19473"/>
          <a:stretch>
            <a:fillRect/>
          </a:stretch>
        </p:blipFill>
        <p:spPr>
          <a:xfrm>
            <a:off x="-180975" y="5445125"/>
            <a:ext cx="792163" cy="949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8685" name="Picture 29" descr="1"/>
          <p:cNvPicPr>
            <a:picLocks noChangeAspect="1"/>
          </p:cNvPicPr>
          <p:nvPr/>
        </p:nvPicPr>
        <p:blipFill>
          <a:blip r:embed="rId1">
            <a:lum bright="-6000" contrast="24000"/>
          </a:blip>
          <a:srcRect l="42606" t="64474" r="19473"/>
          <a:stretch>
            <a:fillRect/>
          </a:stretch>
        </p:blipFill>
        <p:spPr>
          <a:xfrm>
            <a:off x="1801813" y="4581525"/>
            <a:ext cx="792162" cy="949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8686" name="Picture 30" descr="1"/>
          <p:cNvPicPr>
            <a:picLocks noChangeAspect="1"/>
          </p:cNvPicPr>
          <p:nvPr/>
        </p:nvPicPr>
        <p:blipFill>
          <a:blip r:embed="rId1">
            <a:lum bright="-6000" contrast="24000"/>
          </a:blip>
          <a:srcRect l="42606" t="64474" r="19473"/>
          <a:stretch>
            <a:fillRect/>
          </a:stretch>
        </p:blipFill>
        <p:spPr>
          <a:xfrm>
            <a:off x="-180975" y="4005263"/>
            <a:ext cx="79216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687" name="Text Box 31"/>
          <p:cNvSpPr txBox="1"/>
          <p:nvPr/>
        </p:nvSpPr>
        <p:spPr>
          <a:xfrm>
            <a:off x="1420813" y="6237288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400" b="1" dirty="0">
                <a:solidFill>
                  <a:schemeClr val="bg1"/>
                </a:solidFill>
                <a:latin typeface="Arial" panose="020B0604020202020204" pitchFamily="34" charset="0"/>
              </a:rPr>
              <a:t>4</a:t>
            </a:r>
            <a:endParaRPr lang="en-US" altLang="zh-CN" sz="24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8688" name="Text Box 32"/>
          <p:cNvSpPr txBox="1"/>
          <p:nvPr/>
        </p:nvSpPr>
        <p:spPr>
          <a:xfrm>
            <a:off x="144463" y="4005263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400" b="1" dirty="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endParaRPr lang="en-US" altLang="zh-CN" sz="24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8689" name="Text Box 33"/>
          <p:cNvSpPr txBox="1"/>
          <p:nvPr/>
        </p:nvSpPr>
        <p:spPr>
          <a:xfrm>
            <a:off x="2139950" y="4705350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400" b="1" dirty="0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  <a:endParaRPr lang="en-US" altLang="zh-CN" sz="24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8690" name="Text Box 34"/>
          <p:cNvSpPr txBox="1"/>
          <p:nvPr/>
        </p:nvSpPr>
        <p:spPr>
          <a:xfrm>
            <a:off x="17463" y="5543550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400" b="1" dirty="0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  <a:endParaRPr lang="en-US" altLang="zh-CN" sz="24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8691" name="AutoShape 35"/>
          <p:cNvSpPr/>
          <p:nvPr/>
        </p:nvSpPr>
        <p:spPr>
          <a:xfrm>
            <a:off x="-215900" y="1773238"/>
            <a:ext cx="8423275" cy="2160587"/>
          </a:xfrm>
          <a:prstGeom prst="roundRect">
            <a:avLst>
              <a:gd name="adj" fmla="val 42181"/>
            </a:avLst>
          </a:prstGeom>
          <a:noFill/>
          <a:ln w="9525">
            <a:noFill/>
          </a:ln>
        </p:spPr>
        <p:txBody>
          <a:bodyPr wrap="none" anchor="ctr"/>
          <a:p>
            <a:pPr algn="dist"/>
            <a:r>
              <a:rPr lang="zh-CN" altLang="en-US" sz="2700" b="1" dirty="0">
                <a:latin typeface="楷体" panose="02010609060101010101" pitchFamily="49" charset="-122"/>
              </a:rPr>
              <a:t>英语属于印欧语系</a:t>
            </a:r>
            <a:r>
              <a:rPr lang="en-US" altLang="zh-CN" sz="2700" b="1" dirty="0">
                <a:latin typeface="楷体" panose="02010609060101010101" pitchFamily="49" charset="-122"/>
              </a:rPr>
              <a:t>(Indo-European languages)</a:t>
            </a:r>
            <a:r>
              <a:rPr lang="zh-CN" altLang="en-US" sz="2700" b="1" dirty="0">
                <a:latin typeface="楷体" panose="02010609060101010101" pitchFamily="49" charset="-122"/>
              </a:rPr>
              <a:t>，</a:t>
            </a:r>
            <a:endParaRPr lang="zh-CN" altLang="en-US" sz="2700" b="1" dirty="0">
              <a:latin typeface="楷体" panose="02010609060101010101" pitchFamily="49" charset="-122"/>
            </a:endParaRPr>
          </a:p>
          <a:p>
            <a:pPr algn="dist"/>
            <a:r>
              <a:rPr lang="zh-CN" altLang="en-US" sz="2700" b="1" dirty="0">
                <a:latin typeface="楷体" panose="02010609060101010101" pitchFamily="49" charset="-122"/>
              </a:rPr>
              <a:t>包含着印度、西亚和欧洲的语言。</a:t>
            </a:r>
            <a:endParaRPr lang="zh-CN" altLang="en-US" sz="2700" b="1" dirty="0">
              <a:latin typeface="楷体" panose="02010609060101010101" pitchFamily="49" charset="-122"/>
            </a:endParaRPr>
          </a:p>
          <a:p>
            <a:pPr algn="dist"/>
            <a:r>
              <a:rPr lang="zh-CN" altLang="en-US" sz="2700" b="1" dirty="0">
                <a:latin typeface="楷体" panose="02010609060101010101" pitchFamily="49" charset="-122"/>
              </a:rPr>
              <a:t>目前使用的英语单词中，有不少是从非印欧语系“拿来”的，</a:t>
            </a:r>
            <a:endParaRPr lang="zh-CN" altLang="en-US" sz="2700" b="1" dirty="0">
              <a:latin typeface="楷体" panose="02010609060101010101" pitchFamily="49" charset="-122"/>
            </a:endParaRPr>
          </a:p>
          <a:p>
            <a:pPr algn="dist"/>
            <a:r>
              <a:rPr lang="zh-CN" altLang="en-US" sz="2700" b="1" dirty="0">
                <a:latin typeface="楷体" panose="02010609060101010101" pitchFamily="49" charset="-122"/>
              </a:rPr>
              <a:t>这在狭义上，就是英语中的外来语。 </a:t>
            </a:r>
            <a:endParaRPr lang="zh-CN" altLang="en-US" sz="2700" b="1" dirty="0">
              <a:latin typeface="楷体" panose="02010609060101010101" pitchFamily="49" charset="-122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latin typeface="Comic Sans MS" panose="030F0702030302020204" pitchFamily="66" charset="0"/>
              </a:rPr>
              <a:t>1.The source of English</a:t>
            </a:r>
            <a:endParaRPr lang="zh-CN" altLang="en-US" dirty="0">
              <a:latin typeface="Comic Sans MS" panose="030F0702030302020204" pitchFamily="66" charset="0"/>
            </a:endParaRPr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>
          <a:xfrm>
            <a:off x="755650" y="2349500"/>
            <a:ext cx="7561263" cy="3268663"/>
          </a:xfrm>
          <a:ln/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      英语词汇主要由本族词和外来词组成,词汇量大,据最新统计,英语词汇量大约在100万左右。英语词汇量之所以如此巨大,是因为英语在发展过程中吸收了大量的外来词。打开英语词典来看,大约百分之八十的词都是从其它语言“借”来的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0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charRg st="0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charRg st="0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日期占位符 3"/>
          <p:cNvSpPr txBox="1">
            <a:spLocks noGrp="1"/>
          </p:cNvSpPr>
          <p:nvPr>
            <p:ph type="dt" sz="half" idx="2"/>
          </p:nvPr>
        </p:nvSpPr>
        <p:spPr>
          <a:ln/>
        </p:spPr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  <p:sp>
        <p:nvSpPr>
          <p:cNvPr id="30723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u="sng" dirty="0"/>
              <a:t>1）.英语与法语</a:t>
            </a:r>
            <a:endParaRPr lang="zh-CN" altLang="en-US" b="1" u="sng" dirty="0"/>
          </a:p>
        </p:txBody>
      </p:sp>
      <p:sp>
        <p:nvSpPr>
          <p:cNvPr id="30724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zh-CN" altLang="en-US" sz="2800" b="1" dirty="0">
                <a:latin typeface="仿宋" panose="02010609060101010101" pitchFamily="49" charset="-122"/>
                <a:ea typeface="仿宋" panose="02010609060101010101" pitchFamily="49" charset="-122"/>
              </a:rPr>
              <a:t>      英国和法国在地理位置上仅以英吉利海峡相隔，一衣带水。自古以来, 两国交往密切, 频繁。在中古英语时期, 大约有1 万多法语词被直接引进英语, 其中75% 沿用至今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725" name="Text Box 4"/>
          <p:cNvSpPr txBox="1"/>
          <p:nvPr/>
        </p:nvSpPr>
        <p:spPr>
          <a:xfrm>
            <a:off x="663575" y="3676650"/>
            <a:ext cx="2684463" cy="12493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Wingdings" panose="05000000000000000000" pitchFamily="2" charset="2"/>
              <a:buChar char="l"/>
            </a:pPr>
            <a:r>
              <a:rPr lang="zh-CN" altLang="en-US" sz="4000" b="1" dirty="0">
                <a:latin typeface="Comic Sans MS" panose="030F0702030302020204" pitchFamily="66" charset="0"/>
              </a:rPr>
              <a:t>Example:</a:t>
            </a:r>
            <a:endParaRPr lang="zh-CN" altLang="en-US" sz="4000" b="1" dirty="0">
              <a:latin typeface="Comic Sans MS" panose="030F0702030302020204" pitchFamily="66" charset="0"/>
            </a:endParaRPr>
          </a:p>
          <a:p>
            <a:endParaRPr lang="zh-CN" altLang="en-US" dirty="0">
              <a:latin typeface="Arial" panose="020B0604020202020204" pitchFamily="34" charset="0"/>
            </a:endParaRPr>
          </a:p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3317" name="Text Box 5"/>
          <p:cNvSpPr txBox="1"/>
          <p:nvPr/>
        </p:nvSpPr>
        <p:spPr>
          <a:xfrm>
            <a:off x="806450" y="4302125"/>
            <a:ext cx="73660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latin typeface="Comic Sans MS" panose="030F0702030302020204" pitchFamily="66" charset="0"/>
              </a:rPr>
              <a:t>government ( 政府)      judge ( 法官)</a:t>
            </a:r>
            <a:endParaRPr lang="zh-CN" altLang="en-US" sz="3200" dirty="0">
              <a:latin typeface="Comic Sans MS" panose="030F0702030302020204" pitchFamily="66" charset="0"/>
            </a:endParaRPr>
          </a:p>
          <a:p>
            <a:r>
              <a:rPr lang="zh-CN" altLang="en-US" sz="3200" dirty="0">
                <a:latin typeface="Comic Sans MS" panose="030F0702030302020204" pitchFamily="66" charset="0"/>
              </a:rPr>
              <a:t>fashion (流行)              sentence (判决)</a:t>
            </a:r>
            <a:endParaRPr lang="zh-CN" altLang="en-US" sz="32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7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ldLvl="0"/>
      <p:bldP spid="13317" grpId="1" bldLvl="0"/>
      <p:bldP spid="13317" grpId="2" bldLvl="0"/>
      <p:bldP spid="13317" grpId="3" bldLvl="0"/>
      <p:bldP spid="13317" grpId="4" bldLvl="0"/>
      <p:bldP spid="13317" grpId="5" bldLvl="0"/>
      <p:bldP spid="13317" grpId="6" bldLvl="0"/>
      <p:bldP spid="13317" grpId="7" bldLvl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日期占位符 3"/>
          <p:cNvSpPr txBox="1">
            <a:spLocks noGrp="1"/>
          </p:cNvSpPr>
          <p:nvPr>
            <p:ph type="dt" sz="half" idx="2"/>
          </p:nvPr>
        </p:nvSpPr>
        <p:spPr>
          <a:ln/>
        </p:spPr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  <p:sp>
        <p:nvSpPr>
          <p:cNvPr id="31747" name="Rectang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28800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  <a:buNone/>
            </a:pPr>
            <a:r>
              <a:rPr lang="zh-CN" altLang="en-US" b="1" dirty="0"/>
              <a:t>    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在古英语时期, 英语中的希腊语外来词主要是通过拉丁语为媒介而借入的。然而到了文艺复兴时期, 受过教育的英国人开始热衷于研究希腊文学, 并直接从希腊语中借用单词。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748" name="Rectangle 3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u="sng" dirty="0"/>
              <a:t>2）.英语与希腊语</a:t>
            </a:r>
            <a:endParaRPr lang="zh-CN" altLang="en-US" b="1" u="sng" dirty="0"/>
          </a:p>
        </p:txBody>
      </p:sp>
      <p:sp>
        <p:nvSpPr>
          <p:cNvPr id="31749" name="Text Box 4"/>
          <p:cNvSpPr txBox="1"/>
          <p:nvPr/>
        </p:nvSpPr>
        <p:spPr>
          <a:xfrm>
            <a:off x="663575" y="3676650"/>
            <a:ext cx="2684463" cy="12493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Wingdings" panose="05000000000000000000" pitchFamily="2" charset="2"/>
              <a:buChar char="l"/>
            </a:pPr>
            <a:r>
              <a:rPr lang="zh-CN" altLang="en-US" sz="4000" b="1" dirty="0">
                <a:latin typeface="Comic Sans MS" panose="030F0702030302020204" pitchFamily="66" charset="0"/>
              </a:rPr>
              <a:t>Example:</a:t>
            </a:r>
            <a:endParaRPr lang="zh-CN" altLang="en-US" sz="4000" b="1" dirty="0">
              <a:latin typeface="Comic Sans MS" panose="030F0702030302020204" pitchFamily="66" charset="0"/>
            </a:endParaRPr>
          </a:p>
          <a:p>
            <a:endParaRPr lang="zh-CN" altLang="en-US" dirty="0">
              <a:latin typeface="Arial" panose="020B0604020202020204" pitchFamily="34" charset="0"/>
            </a:endParaRPr>
          </a:p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41" name="Text Box 5"/>
          <p:cNvSpPr txBox="1"/>
          <p:nvPr/>
        </p:nvSpPr>
        <p:spPr>
          <a:xfrm>
            <a:off x="906463" y="4392613"/>
            <a:ext cx="741045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latin typeface="Comic Sans MS" panose="030F0702030302020204" pitchFamily="66" charset="0"/>
              </a:rPr>
              <a:t>music（音乐）           school（学校）electricity（电）      geography（地理）</a:t>
            </a:r>
            <a:endParaRPr lang="zh-CN" altLang="en-US" sz="32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3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bldLvl="0"/>
      <p:bldP spid="14341" grpId="1" bldLvl="0"/>
      <p:bldP spid="14341" grpId="2" bldLvl="0"/>
      <p:bldP spid="14341" grpId="3" bldLvl="0"/>
      <p:bldP spid="14341" grpId="4" bldLvl="0"/>
      <p:bldP spid="14341" grpId="5" bldLvl="0"/>
      <p:bldP spid="14341" grpId="6" bldLvl="0"/>
      <p:bldP spid="14341" grpId="7" bldLvl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日期占位符 3"/>
          <p:cNvSpPr txBox="1">
            <a:spLocks noGrp="1"/>
          </p:cNvSpPr>
          <p:nvPr>
            <p:ph type="dt" sz="half" idx="2"/>
          </p:nvPr>
        </p:nvSpPr>
        <p:spPr>
          <a:ln/>
        </p:spPr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  <p:sp>
        <p:nvSpPr>
          <p:cNvPr id="32771" name="Rectangle 2"/>
          <p:cNvSpPr>
            <a:spLocks noGrp="1"/>
          </p:cNvSpPr>
          <p:nvPr>
            <p:ph idx="1"/>
          </p:nvPr>
        </p:nvSpPr>
        <p:spPr>
          <a:xfrm>
            <a:off x="457200" y="1403350"/>
            <a:ext cx="8229600" cy="1612900"/>
          </a:xfrm>
          <a:ln/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   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 英语中的外来语来源于汉语的并不多，但中国作为最大的发展中国家，其文化影响力也在不断提高。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2772" name="Rectangle 3"/>
          <p:cNvSpPr>
            <a:spLocks noGrp="1"/>
          </p:cNvSpPr>
          <p:nvPr/>
        </p:nvSpPr>
        <p:spPr>
          <a:xfrm>
            <a:off x="584200" y="260350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marL="914400" indent="-914400" algn="ctr"/>
            <a:r>
              <a:rPr lang="zh-CN" altLang="en-US" sz="4400" b="1" u="sng" dirty="0">
                <a:latin typeface="Calibri" panose="020F0502020204030204" pitchFamily="34" charset="0"/>
                <a:sym typeface="Calibri" panose="020F0502020204030204" pitchFamily="34" charset="0"/>
              </a:rPr>
              <a:t>3）.英语与中文</a:t>
            </a:r>
            <a:endParaRPr lang="zh-CN" altLang="en-US" sz="4400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5365" name="Text Box 5"/>
          <p:cNvSpPr txBox="1"/>
          <p:nvPr/>
        </p:nvSpPr>
        <p:spPr>
          <a:xfrm>
            <a:off x="971550" y="3284538"/>
            <a:ext cx="5761038" cy="2678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Comic Sans MS" panose="030F0702030302020204" pitchFamily="66" charset="0"/>
              </a:rPr>
              <a:t>Kung fu （来自“功夫”）</a:t>
            </a:r>
            <a:endParaRPr lang="en-US" altLang="zh-CN" sz="2800" b="1" dirty="0">
              <a:latin typeface="Comic Sans MS" panose="030F0702030302020204" pitchFamily="66" charset="0"/>
            </a:endParaRPr>
          </a:p>
          <a:p>
            <a:r>
              <a:rPr lang="zh-CN" altLang="en-US" sz="2800" b="1" dirty="0">
                <a:latin typeface="Comic Sans MS" panose="030F0702030302020204" pitchFamily="66" charset="0"/>
              </a:rPr>
              <a:t>Yin yang （来自“阴阳”）</a:t>
            </a:r>
            <a:endParaRPr lang="zh-CN" altLang="en-US" sz="2800" b="1" dirty="0">
              <a:latin typeface="Comic Sans MS" panose="030F0702030302020204" pitchFamily="66" charset="0"/>
            </a:endParaRPr>
          </a:p>
          <a:p>
            <a:r>
              <a:rPr lang="zh-CN" altLang="en-US" sz="2800" b="1" dirty="0">
                <a:latin typeface="Comic Sans MS" panose="030F0702030302020204" pitchFamily="66" charset="0"/>
              </a:rPr>
              <a:t>tofu （来自“豆腐”）</a:t>
            </a:r>
            <a:endParaRPr lang="en-US" altLang="zh-CN" sz="2800" b="1" dirty="0">
              <a:latin typeface="Comic Sans MS" panose="030F0702030302020204" pitchFamily="66" charset="0"/>
            </a:endParaRPr>
          </a:p>
          <a:p>
            <a:r>
              <a:rPr lang="zh-CN" altLang="en-US" sz="2800" b="1" dirty="0">
                <a:latin typeface="Comic Sans MS" panose="030F0702030302020204" pitchFamily="66" charset="0"/>
              </a:rPr>
              <a:t>Bok choy （来自“白菜”）</a:t>
            </a:r>
            <a:endParaRPr lang="zh-CN" altLang="en-US" sz="2800" b="1" dirty="0">
              <a:latin typeface="Comic Sans MS" panose="030F0702030302020204" pitchFamily="66" charset="0"/>
            </a:endParaRPr>
          </a:p>
          <a:p>
            <a:r>
              <a:rPr lang="zh-CN" altLang="en-US" sz="2800" b="1" dirty="0">
                <a:latin typeface="Comic Sans MS" panose="030F0702030302020204" pitchFamily="66" charset="0"/>
              </a:rPr>
              <a:t>Chow mein （来自“炒面”）</a:t>
            </a:r>
            <a:endParaRPr lang="en-US" altLang="zh-CN" sz="2800" b="1" dirty="0">
              <a:latin typeface="Comic Sans MS" panose="030F0702030302020204" pitchFamily="66" charset="0"/>
            </a:endParaRPr>
          </a:p>
          <a:p>
            <a:r>
              <a:rPr lang="en-US" altLang="zh-CN" sz="2800" b="1" dirty="0">
                <a:latin typeface="Comic Sans MS" panose="030F0702030302020204" pitchFamily="66" charset="0"/>
              </a:rPr>
              <a:t>fung-hwang</a:t>
            </a:r>
            <a:r>
              <a:rPr lang="zh-CN" altLang="en-US" sz="2800" b="1" dirty="0">
                <a:latin typeface="Comic Sans MS" panose="030F0702030302020204" pitchFamily="66" charset="0"/>
              </a:rPr>
              <a:t>（来自“凤凰”）</a:t>
            </a:r>
            <a:endParaRPr lang="zh-CN" altLang="en-US" sz="2800" b="1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65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65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65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charRg st="17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365">
                                            <p:txEl>
                                              <p:charRg st="17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365">
                                            <p:txEl>
                                              <p:charRg st="17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365">
                                            <p:txEl>
                                              <p:charRg st="17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charRg st="35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5365">
                                            <p:txEl>
                                              <p:charRg st="35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5365">
                                            <p:txEl>
                                              <p:charRg st="35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5365">
                                            <p:txEl>
                                              <p:charRg st="35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charRg st="49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5365">
                                            <p:txEl>
                                              <p:charRg st="49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5365">
                                            <p:txEl>
                                              <p:charRg st="49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5365">
                                            <p:txEl>
                                              <p:charRg st="49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charRg st="67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5365">
                                            <p:txEl>
                                              <p:charRg st="67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5365">
                                            <p:txEl>
                                              <p:charRg st="67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5365">
                                            <p:txEl>
                                              <p:charRg st="67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charRg st="86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15365">
                                            <p:txEl>
                                              <p:charRg st="86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15365">
                                            <p:txEl>
                                              <p:charRg st="86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15365">
                                            <p:txEl>
                                              <p:charRg st="86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内容占位符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18113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b="1" dirty="0"/>
              <a:t>世外桃源</a:t>
            </a:r>
            <a:r>
              <a:rPr lang="en-US" altLang="zh-CN" b="1" dirty="0"/>
              <a:t>——Shangrila </a:t>
            </a:r>
            <a:r>
              <a:rPr lang="zh-CN" altLang="en-US" b="1" dirty="0"/>
              <a:t>（</a:t>
            </a:r>
            <a:r>
              <a:rPr lang="en-US" altLang="zh-CN" b="1" dirty="0"/>
              <a:t>Xanadu</a:t>
            </a:r>
            <a:r>
              <a:rPr lang="zh-CN" altLang="en-US" b="1" dirty="0"/>
              <a:t>） </a:t>
            </a:r>
            <a:endParaRPr lang="en-US" altLang="zh-CN" b="1" dirty="0"/>
          </a:p>
          <a:p>
            <a:pPr eaLnBrk="1" hangingPunct="1">
              <a:buNone/>
            </a:pPr>
            <a:br>
              <a:rPr lang="zh-CN" altLang="en-US" dirty="0"/>
            </a:br>
            <a:r>
              <a:rPr lang="zh-CN" altLang="en-US" dirty="0"/>
              <a:t>这是两个近意词。都有“世外桃源”的意思。“</a:t>
            </a:r>
            <a:r>
              <a:rPr lang="en-US" altLang="zh-CN" dirty="0"/>
              <a:t>Shangrila”</a:t>
            </a:r>
            <a:r>
              <a:rPr lang="zh-CN" altLang="en-US" dirty="0"/>
              <a:t>出自西藏的传说之地</a:t>
            </a:r>
            <a:r>
              <a:rPr lang="en-US" altLang="zh-CN" dirty="0"/>
              <a:t>——</a:t>
            </a:r>
            <a:r>
              <a:rPr lang="zh-CN" altLang="en-US" dirty="0"/>
              <a:t>香格里拉，“</a:t>
            </a:r>
            <a:r>
              <a:rPr lang="en-US" altLang="zh-CN" dirty="0"/>
              <a:t>Xanadu”</a:t>
            </a:r>
            <a:r>
              <a:rPr lang="zh-CN" altLang="en-US" dirty="0"/>
              <a:t>则是蒙古的元上都。如果要表达 “世外桃源”，通常采用“</a:t>
            </a:r>
            <a:r>
              <a:rPr lang="en-US" altLang="zh-CN" dirty="0"/>
              <a:t>Xanadu”</a:t>
            </a:r>
            <a:r>
              <a:rPr lang="zh-CN" altLang="en-US" dirty="0"/>
              <a:t>这个词。看来，以出世自居的美国作家梭罗，白白地在瓦尔登湖旁边，做了那么久的“隐士”。讲究“寄情山水、超然物外”的哲学，中国人是当之无愧的开山鼻祖。</a:t>
            </a:r>
            <a:endParaRPr lang="zh-CN" altLang="en-US" dirty="0"/>
          </a:p>
        </p:txBody>
      </p:sp>
      <p:sp>
        <p:nvSpPr>
          <p:cNvPr id="33795" name="日期占位符 3"/>
          <p:cNvSpPr txBox="1">
            <a:spLocks noGrp="1"/>
          </p:cNvSpPr>
          <p:nvPr>
            <p:ph type="dt" sz="half" idx="2"/>
          </p:nvPr>
        </p:nvSpPr>
        <p:spPr>
          <a:ln/>
        </p:spPr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内容占位符 3"/>
          <p:cNvSpPr>
            <a:spLocks noGrp="1"/>
          </p:cNvSpPr>
          <p:nvPr>
            <p:ph sz="half" idx="2"/>
          </p:nvPr>
        </p:nvSpPr>
        <p:spPr>
          <a:xfrm>
            <a:off x="2590800" y="1052513"/>
            <a:ext cx="6096000" cy="5472112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sz="3000" b="1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风水</a:t>
            </a:r>
            <a:r>
              <a:rPr lang="en-US" altLang="zh-CN" sz="3000" b="1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——Feng Shui </a:t>
            </a:r>
            <a:endParaRPr lang="en-US" altLang="zh-CN" sz="3000" b="1" dirty="0">
              <a:latin typeface="+mn-lt"/>
              <a:ea typeface="+mn-ea"/>
              <a:cs typeface="+mn-cs"/>
              <a:sym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br>
              <a:rPr lang="en-US" altLang="zh-CN" sz="2600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</a:br>
            <a:r>
              <a:rPr lang="zh-CN" altLang="en-US" sz="2600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风水，还是音译。它凝聚了古代中国在活人住宅和死人墓地方面的集体智慧。尽管有人打着所谓“科学”的旗号，指斥风水是封建迷信；但是，迷信所谓“科学 ”，故步自封，则是另外一种迷信。风水的整体原则是“趋利避害”，这也是安全生存最起码的信条。近年来，风水在美国红极一时，从中国人唇齿之间发出的音节，已经成为当代人急需探究的学问</a:t>
            </a:r>
            <a:r>
              <a:rPr lang="zh-CN" altLang="en-US" dirty="0">
                <a:latin typeface="+mn-lt"/>
                <a:ea typeface="+mn-ea"/>
                <a:cs typeface="+mn-cs"/>
                <a:sym typeface="Calibri" panose="020F0502020204030204" pitchFamily="34" charset="0"/>
              </a:rPr>
              <a:t>。</a:t>
            </a:r>
            <a:endParaRPr lang="zh-CN" altLang="en-US" dirty="0">
              <a:latin typeface="+mn-lt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34819" name="日期占位符 4"/>
          <p:cNvSpPr txBox="1">
            <a:spLocks noGrp="1"/>
          </p:cNvSpPr>
          <p:nvPr>
            <p:ph type="dt" sz="half" idx="12"/>
          </p:nvPr>
        </p:nvSpPr>
        <p:spPr>
          <a:ln/>
        </p:spPr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  <p:pic>
        <p:nvPicPr>
          <p:cNvPr id="34820" name="Picture 5" descr="u=3064479281,2049796520&amp;fm=23&amp;gp=0"/>
          <p:cNvPicPr>
            <a:picLocks noGrp="1" noChangeAspect="1"/>
          </p:cNvPicPr>
          <p:nvPr>
            <p:ph sz="half"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746125" y="1628775"/>
            <a:ext cx="1844675" cy="2667000"/>
          </a:xfrm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_2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​​_2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4103</Words>
  <Application>WPS 演示</Application>
  <PresentationFormat/>
  <Paragraphs>184</Paragraphs>
  <Slides>26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26</vt:i4>
      </vt:variant>
    </vt:vector>
  </HeadingPairs>
  <TitlesOfParts>
    <vt:vector size="43" baseType="lpstr">
      <vt:lpstr>Arial</vt:lpstr>
      <vt:lpstr>宋体</vt:lpstr>
      <vt:lpstr>Wingdings</vt:lpstr>
      <vt:lpstr>Calibri</vt:lpstr>
      <vt:lpstr>Comic Sans MS</vt:lpstr>
      <vt:lpstr>黑体</vt:lpstr>
      <vt:lpstr>楷体</vt:lpstr>
      <vt:lpstr>华文楷体</vt:lpstr>
      <vt:lpstr>仿宋</vt:lpstr>
      <vt:lpstr>Times New Roman</vt:lpstr>
      <vt:lpstr>Impact</vt:lpstr>
      <vt:lpstr>Lucida Sans Unicode</vt:lpstr>
      <vt:lpstr>微软雅黑</vt:lpstr>
      <vt:lpstr>Arial Unicode MS</vt:lpstr>
      <vt:lpstr>默认设计模板</vt:lpstr>
      <vt:lpstr>Office 主题​​</vt:lpstr>
      <vt:lpstr>Office 主题​​_2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uu</cp:lastModifiedBy>
  <cp:revision>16</cp:revision>
  <dcterms:created xsi:type="dcterms:W3CDTF">2013-01-26T14:58:13Z</dcterms:created>
  <dcterms:modified xsi:type="dcterms:W3CDTF">2020-06-17T13:50:53Z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